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2.xml" ContentType="application/vnd.openxmlformats-officedocument.drawingml.char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3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4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5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65" r:id="rId3"/>
    <p:sldId id="395" r:id="rId4"/>
    <p:sldId id="387" r:id="rId5"/>
    <p:sldId id="363" r:id="rId6"/>
    <p:sldId id="400" r:id="rId7"/>
    <p:sldId id="406" r:id="rId8"/>
    <p:sldId id="401" r:id="rId9"/>
    <p:sldId id="383" r:id="rId10"/>
    <p:sldId id="384" r:id="rId11"/>
    <p:sldId id="405" r:id="rId12"/>
    <p:sldId id="386" r:id="rId13"/>
    <p:sldId id="396" r:id="rId14"/>
    <p:sldId id="397" r:id="rId15"/>
    <p:sldId id="376" r:id="rId16"/>
    <p:sldId id="398" r:id="rId17"/>
    <p:sldId id="399" r:id="rId18"/>
    <p:sldId id="377" r:id="rId19"/>
    <p:sldId id="378" r:id="rId20"/>
    <p:sldId id="379" r:id="rId21"/>
    <p:sldId id="375" r:id="rId22"/>
    <p:sldId id="382" r:id="rId23"/>
    <p:sldId id="385" r:id="rId24"/>
    <p:sldId id="374" r:id="rId25"/>
    <p:sldId id="394" r:id="rId26"/>
    <p:sldId id="380" r:id="rId27"/>
    <p:sldId id="372" r:id="rId28"/>
    <p:sldId id="373" r:id="rId29"/>
    <p:sldId id="388" r:id="rId30"/>
  </p:sldIdLst>
  <p:sldSz cx="9144000" cy="6858000" type="screen4x3"/>
  <p:notesSz cx="6797675" cy="9872663"/>
  <p:custDataLst>
    <p:tags r:id="rId32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  <a:srgbClr val="F69240"/>
    <a:srgbClr val="E58600"/>
    <a:srgbClr val="00528A"/>
    <a:srgbClr val="003E6A"/>
    <a:srgbClr val="00285D"/>
    <a:srgbClr val="005885"/>
    <a:srgbClr val="005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69" d="100"/>
          <a:sy n="69" d="100"/>
        </p:scale>
        <p:origin x="5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bkp01\privado4\psoc\k-%20%20%20%20%20S%20O%20C\ARI%20-%20Arquivos%20elaborados%20pela%20Presi\Evolu&#231;&#227;o%20salarial%20de%20cargos%202009%20a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bkp01\privado4\psoc\k-%20%20%20%20%20S%20O%20C\ARI%20-%20Arquivos%20elaborados%20pela%20Presi\Evolu&#231;&#227;o%20salarial%20de%20cargos%202009%20a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bkp01\privado4\psoc\k-%20%20%20%20%20S%20O%20C\ARI%20-%20Arquivos%20elaborados%20pela%20Presi\Evolu&#231;&#227;o%20salarial%20de%20cargos%202009%20a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bkp01\privado4\psoc\k-%20%20%20%20%20S%20O%20C\ARI%20-%20Arquivos%20elaborados%20pela%20Presi\Evolu&#231;&#227;o%20salarial%20de%20cargos%202009%20a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bkp01\privado4\psoc\k-%20%20%20%20%20S%20O%20C\ARI%20-%20Arquivos%20elaborados%20pela%20Presi\Evolu&#231;&#227;o%20salarial%20de%20cargos%202009%20a%20201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%2355107\Desktop\CEB%20-%20Planilha%20de%20Indices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79E-2"/>
          <c:y val="0.10114942528735632"/>
          <c:w val="0.93888888888888955"/>
          <c:h val="0.862068965517240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Plan7!$F$11:$H$11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Plan7!$F$12:$H$12</c:f>
              <c:numCache>
                <c:formatCode>0.0</c:formatCode>
                <c:ptCount val="3"/>
                <c:pt idx="0">
                  <c:v>-142.6</c:v>
                </c:pt>
                <c:pt idx="1">
                  <c:v>36.4</c:v>
                </c:pt>
                <c:pt idx="2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4-46B0-BD1A-2F2CDEE84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23424"/>
        <c:axId val="46024960"/>
      </c:barChart>
      <c:catAx>
        <c:axId val="460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800" b="1"/>
            </a:pPr>
            <a:endParaRPr lang="pt-BR"/>
          </a:p>
        </c:txPr>
        <c:crossAx val="46024960"/>
        <c:crosses val="autoZero"/>
        <c:auto val="1"/>
        <c:lblAlgn val="ctr"/>
        <c:lblOffset val="100"/>
        <c:noMultiLvlLbl val="0"/>
      </c:catAx>
      <c:valAx>
        <c:axId val="460249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60234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22222222222279E-2"/>
          <c:y val="2.7777777777777901E-2"/>
          <c:w val="0.93888888888889011"/>
          <c:h val="0.972222222222221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Plan4!$F$10:$H$10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Plan4!$F$11:$H$11</c:f>
              <c:numCache>
                <c:formatCode>0.0</c:formatCode>
                <c:ptCount val="3"/>
                <c:pt idx="0">
                  <c:v>-530.5</c:v>
                </c:pt>
                <c:pt idx="1">
                  <c:v>-307.7</c:v>
                </c:pt>
                <c:pt idx="2">
                  <c:v>-300.39999999999969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1-40ED-9040-924600F52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32032"/>
        <c:axId val="155104000"/>
      </c:barChart>
      <c:catAx>
        <c:axId val="1531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5104000"/>
        <c:crosses val="autoZero"/>
        <c:auto val="1"/>
        <c:lblAlgn val="ctr"/>
        <c:lblOffset val="100"/>
        <c:tickLblSkip val="1"/>
        <c:noMultiLvlLbl val="0"/>
      </c:catAx>
      <c:valAx>
        <c:axId val="1551040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313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Plan7!$F$23:$H$23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Plan7!$F$24:$H$24</c:f>
              <c:numCache>
                <c:formatCode>0.0</c:formatCode>
                <c:ptCount val="3"/>
                <c:pt idx="0">
                  <c:v>49.9</c:v>
                </c:pt>
                <c:pt idx="1">
                  <c:v>308.89999999999969</c:v>
                </c:pt>
                <c:pt idx="2">
                  <c:v>359.2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1-4000-9816-3D5E956F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91744"/>
        <c:axId val="194847872"/>
      </c:barChart>
      <c:catAx>
        <c:axId val="1909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847872"/>
        <c:crosses val="autoZero"/>
        <c:auto val="1"/>
        <c:lblAlgn val="ctr"/>
        <c:lblOffset val="100"/>
        <c:noMultiLvlLbl val="0"/>
      </c:catAx>
      <c:valAx>
        <c:axId val="194847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909917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DEC!$D$8</c:f>
              <c:strCache>
                <c:ptCount val="1"/>
                <c:pt idx="0">
                  <c:v>DEC limite ANEEL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layout>
                <c:manualLayout>
                  <c:x val="-4.4115189308467639E-2"/>
                  <c:y val="3.2804688367959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20-47E0-8481-AE13F9FFEC63}"/>
                </c:ext>
              </c:extLst>
            </c:dLbl>
            <c:dLbl>
              <c:idx val="4"/>
              <c:layout>
                <c:manualLayout>
                  <c:x val="-4.2594764374839583E-2"/>
                  <c:y val="3.5156278931970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20-47E0-8481-AE13F9FFEC63}"/>
                </c:ext>
              </c:extLst>
            </c:dLbl>
            <c:dLbl>
              <c:idx val="7"/>
              <c:layout>
                <c:manualLayout>
                  <c:x val="-3.9554034226082162E-2"/>
                  <c:y val="5.1617412880050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20-47E0-8481-AE13F9FFEC63}"/>
                </c:ext>
              </c:extLst>
            </c:dLbl>
            <c:dLbl>
              <c:idx val="8"/>
              <c:layout>
                <c:manualLayout>
                  <c:x val="-4.4115189308467639E-2"/>
                  <c:y val="4.6914231752027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20-47E0-8481-AE13F9FFEC63}"/>
                </c:ext>
              </c:extLst>
            </c:dLbl>
            <c:dLbl>
              <c:idx val="9"/>
              <c:layout>
                <c:manualLayout>
                  <c:x val="-4.4115189308467639E-2"/>
                  <c:y val="3.0453097803947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20-47E0-8481-AE13F9FFEC63}"/>
                </c:ext>
              </c:extLst>
            </c:dLbl>
            <c:dLbl>
              <c:idx val="11"/>
              <c:layout>
                <c:manualLayout>
                  <c:x val="-4.8676464109351836E-2"/>
                  <c:y val="3.2804688367959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20-47E0-8481-AE13F9FFEC63}"/>
                </c:ext>
              </c:extLst>
            </c:dLbl>
            <c:dLbl>
              <c:idx val="13"/>
              <c:layout>
                <c:manualLayout>
                  <c:x val="-3.8763293542096858E-2"/>
                  <c:y val="3.9859460059993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20-47E0-8481-AE13F9FFEC63}"/>
                </c:ext>
              </c:extLst>
            </c:dLbl>
            <c:dLbl>
              <c:idx val="15"/>
              <c:layout>
                <c:manualLayout>
                  <c:x val="-2.6876802960589499E-3"/>
                  <c:y val="-3.0688256860348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20-47E0-8481-AE13F9FFE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DEC!$C$9:$C$24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DEC!$D$9:$D$24</c:f>
              <c:numCache>
                <c:formatCode>General</c:formatCode>
                <c:ptCount val="16"/>
                <c:pt idx="0">
                  <c:v>21.17</c:v>
                </c:pt>
                <c:pt idx="1">
                  <c:v>19.75</c:v>
                </c:pt>
                <c:pt idx="2">
                  <c:v>18.39</c:v>
                </c:pt>
                <c:pt idx="3">
                  <c:v>17.670000000000005</c:v>
                </c:pt>
                <c:pt idx="4">
                  <c:v>17.66</c:v>
                </c:pt>
                <c:pt idx="5">
                  <c:v>17.190000000000001</c:v>
                </c:pt>
                <c:pt idx="6">
                  <c:v>16.47</c:v>
                </c:pt>
                <c:pt idx="7">
                  <c:v>15.729999999999999</c:v>
                </c:pt>
                <c:pt idx="8">
                  <c:v>14.52</c:v>
                </c:pt>
                <c:pt idx="9">
                  <c:v>13.69</c:v>
                </c:pt>
                <c:pt idx="10">
                  <c:v>12.92</c:v>
                </c:pt>
                <c:pt idx="11">
                  <c:v>12.15</c:v>
                </c:pt>
                <c:pt idx="12">
                  <c:v>11.82</c:v>
                </c:pt>
                <c:pt idx="13">
                  <c:v>11.229999999999999</c:v>
                </c:pt>
                <c:pt idx="14">
                  <c:v>10.450000000000006</c:v>
                </c:pt>
                <c:pt idx="15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720-47E0-8481-AE13F9FFEC63}"/>
            </c:ext>
          </c:extLst>
        </c:ser>
        <c:ser>
          <c:idx val="1"/>
          <c:order val="1"/>
          <c:tx>
            <c:strRef>
              <c:f>DEC!$E$8</c:f>
              <c:strCache>
                <c:ptCount val="1"/>
                <c:pt idx="0">
                  <c:v>DEC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1"/>
              <c:layout>
                <c:manualLayout>
                  <c:x val="-4.5635614242095744E-2"/>
                  <c:y val="-3.2804688367959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720-47E0-8481-AE13F9FFEC63}"/>
                </c:ext>
              </c:extLst>
            </c:dLbl>
            <c:dLbl>
              <c:idx val="3"/>
              <c:layout>
                <c:manualLayout>
                  <c:x val="-4.4115189308467639E-2"/>
                  <c:y val="-3.2804688367959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720-47E0-8481-AE13F9FFEC63}"/>
                </c:ext>
              </c:extLst>
            </c:dLbl>
            <c:dLbl>
              <c:idx val="5"/>
              <c:layout>
                <c:manualLayout>
                  <c:x val="-3.3472214773071225E-2"/>
                  <c:y val="4.9500981372440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720-47E0-8481-AE13F9FFEC63}"/>
                </c:ext>
              </c:extLst>
            </c:dLbl>
            <c:dLbl>
              <c:idx val="7"/>
              <c:layout>
                <c:manualLayout>
                  <c:x val="-3.8196905324695669E-2"/>
                  <c:y val="-3.0453097803947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720-47E0-8481-AE13F9FFEC63}"/>
                </c:ext>
              </c:extLst>
            </c:dLbl>
            <c:dLbl>
              <c:idx val="8"/>
              <c:layout>
                <c:manualLayout>
                  <c:x val="-4.4115189308467639E-2"/>
                  <c:y val="-3.9859460059993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720-47E0-8481-AE13F9FFEC63}"/>
                </c:ext>
              </c:extLst>
            </c:dLbl>
            <c:dLbl>
              <c:idx val="9"/>
              <c:layout>
                <c:manualLayout>
                  <c:x val="-4.2758180125579907E-2"/>
                  <c:y val="-5.6320594008073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720-47E0-8481-AE13F9FFEC63}"/>
                </c:ext>
              </c:extLst>
            </c:dLbl>
            <c:dLbl>
              <c:idx val="10"/>
              <c:layout>
                <c:manualLayout>
                  <c:x val="-5.9319438644748403E-2"/>
                  <c:y val="-4.4562641188016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720-47E0-8481-AE13F9FFEC63}"/>
                </c:ext>
              </c:extLst>
            </c:dLbl>
            <c:dLbl>
              <c:idx val="11"/>
              <c:layout>
                <c:manualLayout>
                  <c:x val="-4.2594764374839583E-2"/>
                  <c:y val="-3.2804688367959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720-47E0-8481-AE13F9FFEC63}"/>
                </c:ext>
              </c:extLst>
            </c:dLbl>
            <c:dLbl>
              <c:idx val="12"/>
              <c:layout>
                <c:manualLayout>
                  <c:x val="-3.1951789839443141E-2"/>
                  <c:y val="-4.2211050624004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720-47E0-8481-AE13F9FFEC63}"/>
                </c:ext>
              </c:extLst>
            </c:dLbl>
            <c:dLbl>
              <c:idx val="13"/>
              <c:layout>
                <c:manualLayout>
                  <c:x val="-3.0431364905815099E-2"/>
                  <c:y val="-3.7507869495981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720-47E0-8481-AE13F9FFEC63}"/>
                </c:ext>
              </c:extLst>
            </c:dLbl>
            <c:dLbl>
              <c:idx val="14"/>
              <c:layout>
                <c:manualLayout>
                  <c:x val="-3.2271318512502511E-3"/>
                  <c:y val="-9.2887827278450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720-47E0-8481-AE13F9FFE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DEC!$C$9:$C$24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DEC!$E$9:$E$24</c:f>
              <c:numCache>
                <c:formatCode>General</c:formatCode>
                <c:ptCount val="16"/>
                <c:pt idx="0">
                  <c:v>11.7</c:v>
                </c:pt>
                <c:pt idx="1">
                  <c:v>12.17</c:v>
                </c:pt>
                <c:pt idx="2">
                  <c:v>10.61</c:v>
                </c:pt>
                <c:pt idx="3">
                  <c:v>10.96</c:v>
                </c:pt>
                <c:pt idx="4">
                  <c:v>11.06</c:v>
                </c:pt>
                <c:pt idx="5">
                  <c:v>13.44</c:v>
                </c:pt>
                <c:pt idx="6">
                  <c:v>15.350000000000009</c:v>
                </c:pt>
                <c:pt idx="7">
                  <c:v>16.100000000000001</c:v>
                </c:pt>
                <c:pt idx="8">
                  <c:v>17.36</c:v>
                </c:pt>
                <c:pt idx="9">
                  <c:v>15.7</c:v>
                </c:pt>
                <c:pt idx="10">
                  <c:v>15.68</c:v>
                </c:pt>
                <c:pt idx="11">
                  <c:v>20.23</c:v>
                </c:pt>
                <c:pt idx="12">
                  <c:v>17.670000000000005</c:v>
                </c:pt>
                <c:pt idx="13">
                  <c:v>15.88</c:v>
                </c:pt>
                <c:pt idx="14">
                  <c:v>15.5</c:v>
                </c:pt>
                <c:pt idx="15">
                  <c:v>9.68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720-47E0-8481-AE13F9FF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00256"/>
        <c:axId val="52523392"/>
      </c:lineChart>
      <c:catAx>
        <c:axId val="412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52523392"/>
        <c:crosses val="autoZero"/>
        <c:auto val="1"/>
        <c:lblAlgn val="ctr"/>
        <c:lblOffset val="100"/>
        <c:noMultiLvlLbl val="0"/>
      </c:catAx>
      <c:valAx>
        <c:axId val="5252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200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FEC!$E$8</c:f>
              <c:strCache>
                <c:ptCount val="1"/>
                <c:pt idx="0">
                  <c:v>FEC limite ANEEL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5.1331543969861906E-2"/>
                  <c:y val="3.3247994967526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63-431A-9B3B-E49378E65B03}"/>
                </c:ext>
              </c:extLst>
            </c:dLbl>
            <c:dLbl>
              <c:idx val="3"/>
              <c:layout>
                <c:manualLayout>
                  <c:x val="-4.0108043550716593E-2"/>
                  <c:y val="4.0398101412155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63-431A-9B3B-E49378E65B03}"/>
                </c:ext>
              </c:extLst>
            </c:dLbl>
            <c:dLbl>
              <c:idx val="12"/>
              <c:layout>
                <c:manualLayout>
                  <c:x val="-5.53078698326449E-2"/>
                  <c:y val="3.5631363782402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63-431A-9B3B-E49378E65B03}"/>
                </c:ext>
              </c:extLst>
            </c:dLbl>
            <c:dLbl>
              <c:idx val="13"/>
              <c:layout>
                <c:manualLayout>
                  <c:x val="-5.7744972780802116E-2"/>
                  <c:y val="3.0864626152649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63-431A-9B3B-E49378E65B03}"/>
                </c:ext>
              </c:extLst>
            </c:dLbl>
            <c:dLbl>
              <c:idx val="14"/>
              <c:layout>
                <c:manualLayout>
                  <c:x val="-4.1883730090596025E-2"/>
                  <c:y val="3.0864626152649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63-431A-9B3B-E49378E65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FEC!$D$9:$D$24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FEC!$E$9:$E$24</c:f>
              <c:numCache>
                <c:formatCode>0.00</c:formatCode>
                <c:ptCount val="16"/>
                <c:pt idx="0">
                  <c:v>26.830000000000005</c:v>
                </c:pt>
                <c:pt idx="1">
                  <c:v>25.630000000000013</c:v>
                </c:pt>
                <c:pt idx="2">
                  <c:v>24.22</c:v>
                </c:pt>
                <c:pt idx="3">
                  <c:v>22.99</c:v>
                </c:pt>
                <c:pt idx="4">
                  <c:v>22.99</c:v>
                </c:pt>
                <c:pt idx="5">
                  <c:v>22.279999999999987</c:v>
                </c:pt>
                <c:pt idx="6">
                  <c:v>21.17</c:v>
                </c:pt>
                <c:pt idx="7">
                  <c:v>20.110000000000014</c:v>
                </c:pt>
                <c:pt idx="8">
                  <c:v>17.37</c:v>
                </c:pt>
                <c:pt idx="9">
                  <c:v>15.58</c:v>
                </c:pt>
                <c:pt idx="10">
                  <c:v>13.8</c:v>
                </c:pt>
                <c:pt idx="11">
                  <c:v>12.08</c:v>
                </c:pt>
                <c:pt idx="12">
                  <c:v>11.31</c:v>
                </c:pt>
                <c:pt idx="13">
                  <c:v>10.220000000000001</c:v>
                </c:pt>
                <c:pt idx="14">
                  <c:v>9.25</c:v>
                </c:pt>
                <c:pt idx="15">
                  <c:v>8.4700000000000006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63-431A-9B3B-E49378E65B03}"/>
            </c:ext>
          </c:extLst>
        </c:ser>
        <c:ser>
          <c:idx val="1"/>
          <c:order val="1"/>
          <c:tx>
            <c:strRef>
              <c:f>FEC!$F$8</c:f>
              <c:strCache>
                <c:ptCount val="1"/>
                <c:pt idx="0">
                  <c:v>FEC</c:v>
                </c:pt>
              </c:strCache>
            </c:strRef>
          </c:tx>
          <c:spPr>
            <a:ln w="28575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1"/>
              <c:layout>
                <c:manualLayout>
                  <c:x val="-4.3314757956186771E-2"/>
                  <c:y val="-3.5631363782402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63-431A-9B3B-E49378E65B03}"/>
                </c:ext>
              </c:extLst>
            </c:dLbl>
            <c:dLbl>
              <c:idx val="3"/>
              <c:layout>
                <c:manualLayout>
                  <c:x val="-4.0108043550716593E-2"/>
                  <c:y val="-2.8481257337773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63-431A-9B3B-E49378E65B03}"/>
                </c:ext>
              </c:extLst>
            </c:dLbl>
            <c:dLbl>
              <c:idx val="6"/>
              <c:layout>
                <c:manualLayout>
                  <c:x val="-4.6521472361656754E-2"/>
                  <c:y val="-2.37145197080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A63-431A-9B3B-E49378E65B03}"/>
                </c:ext>
              </c:extLst>
            </c:dLbl>
            <c:dLbl>
              <c:idx val="11"/>
              <c:layout>
                <c:manualLayout>
                  <c:x val="-4.3314757956186771E-2"/>
                  <c:y val="-3.0864626152649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63-431A-9B3B-E49378E65B03}"/>
                </c:ext>
              </c:extLst>
            </c:dLbl>
            <c:dLbl>
              <c:idx val="12"/>
              <c:layout>
                <c:manualLayout>
                  <c:x val="-2.8884543131571239E-2"/>
                  <c:y val="-2.8481257337773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63-431A-9B3B-E49378E65B03}"/>
                </c:ext>
              </c:extLst>
            </c:dLbl>
            <c:dLbl>
              <c:idx val="13"/>
              <c:layout>
                <c:manualLayout>
                  <c:x val="-2.3240725777943883E-2"/>
                  <c:y val="-4.2781470227031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A63-431A-9B3B-E49378E65B03}"/>
                </c:ext>
              </c:extLst>
            </c:dLbl>
            <c:dLbl>
              <c:idx val="14"/>
              <c:layout>
                <c:manualLayout>
                  <c:x val="-1.6827296967003667E-2"/>
                  <c:y val="-3.3247994967526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A63-431A-9B3B-E49378E65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FEC!$D$9:$D$24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FEC!$F$9:$F$24</c:f>
              <c:numCache>
                <c:formatCode>0.00</c:formatCode>
                <c:ptCount val="16"/>
                <c:pt idx="0">
                  <c:v>12.71</c:v>
                </c:pt>
                <c:pt idx="1">
                  <c:v>15.44</c:v>
                </c:pt>
                <c:pt idx="2">
                  <c:v>11.75</c:v>
                </c:pt>
                <c:pt idx="3">
                  <c:v>14.21</c:v>
                </c:pt>
                <c:pt idx="4">
                  <c:v>10.63</c:v>
                </c:pt>
                <c:pt idx="5">
                  <c:v>11.54</c:v>
                </c:pt>
                <c:pt idx="6">
                  <c:v>16.8</c:v>
                </c:pt>
                <c:pt idx="7">
                  <c:v>16.82</c:v>
                </c:pt>
                <c:pt idx="8">
                  <c:v>16.47</c:v>
                </c:pt>
                <c:pt idx="9">
                  <c:v>15.26</c:v>
                </c:pt>
                <c:pt idx="10">
                  <c:v>13.05</c:v>
                </c:pt>
                <c:pt idx="11">
                  <c:v>18</c:v>
                </c:pt>
                <c:pt idx="12">
                  <c:v>15.68</c:v>
                </c:pt>
                <c:pt idx="13">
                  <c:v>11.860000000000007</c:v>
                </c:pt>
                <c:pt idx="14">
                  <c:v>11.66</c:v>
                </c:pt>
                <c:pt idx="15">
                  <c:v>8.0400000000000009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A63-431A-9B3B-E49378E6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47328"/>
        <c:axId val="134889472"/>
      </c:lineChart>
      <c:catAx>
        <c:axId val="1345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34889472"/>
        <c:crosses val="autoZero"/>
        <c:auto val="1"/>
        <c:lblAlgn val="ctr"/>
        <c:lblOffset val="100"/>
        <c:noMultiLvlLbl val="0"/>
      </c:catAx>
      <c:valAx>
        <c:axId val="1348894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345473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GERAL!$I$5:$K$5</c:f>
              <c:numCache>
                <c:formatCode>##0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GERAL!$C$52:$E$52</c:f>
              <c:numCache>
                <c:formatCode>##0.0</c:formatCode>
                <c:ptCount val="3"/>
                <c:pt idx="0">
                  <c:v>71.943299999999994</c:v>
                </c:pt>
                <c:pt idx="1">
                  <c:v>72.908500000000004</c:v>
                </c:pt>
                <c:pt idx="2">
                  <c:v>76.976100000000002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1-4F41-A611-AD76ABB23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13184"/>
        <c:axId val="362017120"/>
      </c:barChart>
      <c:catAx>
        <c:axId val="362013184"/>
        <c:scaling>
          <c:orientation val="minMax"/>
        </c:scaling>
        <c:delete val="0"/>
        <c:axPos val="b"/>
        <c:numFmt formatCode="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17120"/>
        <c:crosses val="autoZero"/>
        <c:auto val="1"/>
        <c:lblAlgn val="ctr"/>
        <c:lblOffset val="100"/>
        <c:noMultiLvlLbl val="0"/>
      </c:catAx>
      <c:valAx>
        <c:axId val="36201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1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F158A836-9807-4BB5-96D7-55AAE48F5E54}">
      <dgm:prSet phldrT="[Text]" custT="1"/>
      <dgm:spPr>
        <a:solidFill>
          <a:srgbClr val="C4AD00"/>
        </a:solidFill>
      </dgm:spPr>
      <dgm:t>
        <a:bodyPr vert="vert270"/>
        <a:lstStyle/>
        <a:p>
          <a:endParaRPr lang="pt-BR" sz="2200" b="0" dirty="0">
            <a:solidFill>
              <a:schemeClr val="bg1"/>
            </a:solidFill>
          </a:endParaRPr>
        </a:p>
      </dgm:t>
    </dgm:pt>
    <dgm:pt modelId="{558C0938-D0E9-4B08-AF25-06F808A3FD1D}" type="parTrans" cxnId="{5DEF2495-9985-44C6-8EDA-3F14AE904248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641FD4FB-DEB5-4BAD-8DE6-FF7449A706FD}" type="sibTrans" cxnId="{5DEF2495-9985-44C6-8EDA-3F14AE904248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F4DD7773-E0F0-4CA0-AE12-39FE24E2D3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pPr>
            <a:spcAft>
              <a:spcPts val="0"/>
            </a:spcAft>
          </a:pPr>
          <a:endParaRPr lang="pt-BR" sz="2200" b="0" dirty="0">
            <a:solidFill>
              <a:schemeClr val="tx1"/>
            </a:solidFill>
          </a:endParaRPr>
        </a:p>
      </dgm:t>
    </dgm:pt>
    <dgm:pt modelId="{5EB1A185-9242-4C2E-BC90-611B22CE7796}" type="parTrans" cxnId="{71F9C174-A9A7-4C4B-82AD-F0A584F94B69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BDF0DF6A-C77C-48ED-8BA1-44B4EE5AE580}" type="sibTrans" cxnId="{71F9C174-A9A7-4C4B-82AD-F0A584F94B69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E7099059-3858-4031-AA26-70F1AE740B29}">
      <dgm:prSet phldrT="[Text]" custT="1"/>
      <dgm:spPr/>
      <dgm:t>
        <a:bodyPr vert="vert270"/>
        <a:lstStyle/>
        <a:p>
          <a:endParaRPr lang="pt-BR" sz="2200" dirty="0">
            <a:solidFill>
              <a:schemeClr val="tx1"/>
            </a:solidFill>
          </a:endParaRPr>
        </a:p>
      </dgm:t>
    </dgm:pt>
    <dgm:pt modelId="{2AD9F856-1FCF-4306-9F3B-5565B9795A99}" type="parTrans" cxnId="{C6BE03DB-B2D6-41F0-AD77-FF31B62F1DBE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05C988DA-E2F2-414D-AFF5-AF61883FBE3F}" type="sibTrans" cxnId="{C6BE03DB-B2D6-41F0-AD77-FF31B62F1DBE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60BD1B98-97E2-4A8A-96AD-2ABDF223C831}">
      <dgm:prSet custT="1"/>
      <dgm:spPr>
        <a:solidFill>
          <a:srgbClr val="8AAB87"/>
        </a:solidFill>
      </dgm:spPr>
      <dgm:t>
        <a:bodyPr vert="vert270"/>
        <a:lstStyle/>
        <a:p>
          <a:endParaRPr lang="pt-BR" sz="2200" b="0" dirty="0">
            <a:solidFill>
              <a:schemeClr val="tx1"/>
            </a:solidFill>
          </a:endParaRPr>
        </a:p>
      </dgm:t>
    </dgm:pt>
    <dgm:pt modelId="{D78A7972-041F-4309-989B-0494EB7F03BC}" type="parTrans" cxnId="{3C9AE163-693E-4CA1-B8CD-782C28D433B2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649C33E9-E8A7-404C-9646-649F91D73E41}" type="sibTrans" cxnId="{3C9AE163-693E-4CA1-B8CD-782C28D433B2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1D5437B4-AE63-4725-B3BF-757CE9D3B51A}">
      <dgm:prSet phldrT="[Text]" custT="1"/>
      <dgm:spPr>
        <a:solidFill>
          <a:srgbClr val="8CADAE"/>
        </a:solidFill>
      </dgm:spPr>
      <dgm:t>
        <a:bodyPr vert="vert270"/>
        <a:lstStyle/>
        <a:p>
          <a:pPr>
            <a:spcAft>
              <a:spcPts val="0"/>
            </a:spcAft>
          </a:pPr>
          <a:endParaRPr lang="pt-BR" sz="2200" b="0" dirty="0">
            <a:solidFill>
              <a:schemeClr val="tx1"/>
            </a:solidFill>
          </a:endParaRPr>
        </a:p>
      </dgm:t>
    </dgm:pt>
    <dgm:pt modelId="{77151872-762C-4E0C-84E2-38FC583BA821}" type="sibTrans" cxnId="{1890C31B-6C5A-492A-B02D-6A7C8BDE111A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EE3EA5B9-D085-48DC-A4C9-23E6FD27D486}" type="parTrans" cxnId="{1890C31B-6C5A-492A-B02D-6A7C8BDE111A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F9A846BA-06FB-46AF-80ED-5EA0073A08F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5400" b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Macrodesafios da </a:t>
          </a:r>
          <a:r>
            <a:rPr lang="pt-BR" sz="5400" b="0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CEB</a:t>
          </a:r>
          <a:endParaRPr lang="pt-BR" sz="5400" b="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4D334-137E-4116-BF8C-3B5A64D95A38}" type="sibTrans" cxnId="{E0A59ECF-A5D6-4165-81D6-37160CDE59E0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867140E2-327F-4343-AA77-39B40F758E20}" type="parTrans" cxnId="{E0A59ECF-A5D6-4165-81D6-37160CDE59E0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/>
        <a:p>
          <a:endParaRPr lang="pt-BR"/>
        </a:p>
      </dgm:t>
    </dgm:pt>
    <dgm:pt modelId="{C09C4BAB-D6A7-468D-B07E-BB5310B681B1}" type="pres">
      <dgm:prSet presAssocID="{F9A846BA-06FB-46AF-80ED-5EA0073A08FA}" presName="txOne" presStyleLbl="node0" presStyleIdx="0" presStyleCnt="1" custLinFactNeighborY="-270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/>
        <a:p>
          <a:endParaRPr lang="pt-BR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/>
        <a:p>
          <a:endParaRPr lang="pt-BR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/>
        <a:p>
          <a:endParaRPr lang="pt-BR"/>
        </a:p>
      </dgm:t>
    </dgm:pt>
    <dgm:pt modelId="{65D17466-8AE6-4EF6-80A3-4A2D022A1AF2}" type="pres">
      <dgm:prSet presAssocID="{F158A836-9807-4BB5-96D7-55AAE48F5E5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/>
        <a:p>
          <a:endParaRPr lang="pt-BR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/>
        <a:p>
          <a:endParaRPr lang="pt-BR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/>
        <a:p>
          <a:endParaRPr lang="pt-BR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/>
        <a:p>
          <a:endParaRPr lang="pt-BR"/>
        </a:p>
      </dgm:t>
    </dgm:pt>
    <dgm:pt modelId="{D1C32F7D-B459-45E7-8599-1C37444288A4}" type="pres">
      <dgm:prSet presAssocID="{1D5437B4-AE63-4725-B3BF-757CE9D3B51A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/>
        <a:p>
          <a:endParaRPr lang="pt-BR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/>
        <a:p>
          <a:endParaRPr lang="pt-BR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/>
        <a:p>
          <a:endParaRPr lang="pt-BR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/>
        <a:p>
          <a:endParaRPr lang="pt-BR"/>
        </a:p>
      </dgm:t>
    </dgm:pt>
    <dgm:pt modelId="{5C53023D-DA3B-429C-A637-D4C76DD550B7}" type="pres">
      <dgm:prSet presAssocID="{F4DD7773-E0F0-4CA0-AE12-39FE24E2D38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/>
        <a:p>
          <a:endParaRPr lang="pt-BR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/>
        <a:p>
          <a:endParaRPr lang="pt-BR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/>
        <a:p>
          <a:endParaRPr lang="pt-BR"/>
        </a:p>
      </dgm:t>
    </dgm:pt>
    <dgm:pt modelId="{59B528B5-71A8-4EE9-993D-BAC5702DA28D}" type="pres">
      <dgm:prSet presAssocID="{60BD1B98-97E2-4A8A-96AD-2ABDF223C831}" presName="vertTwo" presStyleCnt="0"/>
      <dgm:spPr/>
      <dgm:t>
        <a:bodyPr/>
        <a:lstStyle/>
        <a:p>
          <a:endParaRPr lang="pt-BR"/>
        </a:p>
      </dgm:t>
    </dgm:pt>
    <dgm:pt modelId="{9BA9B111-86CC-48EF-977D-08DA465CB872}" type="pres">
      <dgm:prSet presAssocID="{60BD1B98-97E2-4A8A-96AD-2ABDF223C83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3EEEC2-5BC4-4EA8-AC23-D9E23E863DED}" type="pres">
      <dgm:prSet presAssocID="{60BD1B98-97E2-4A8A-96AD-2ABDF223C831}" presName="parTransTwo" presStyleCnt="0"/>
      <dgm:spPr/>
      <dgm:t>
        <a:bodyPr/>
        <a:lstStyle/>
        <a:p>
          <a:endParaRPr lang="pt-BR"/>
        </a:p>
      </dgm:t>
    </dgm:pt>
    <dgm:pt modelId="{61BD6E60-261B-4011-9226-A9F450A15D52}" type="pres">
      <dgm:prSet presAssocID="{60BD1B98-97E2-4A8A-96AD-2ABDF223C831}" presName="horzTwo" presStyleCnt="0"/>
      <dgm:spPr/>
      <dgm:t>
        <a:bodyPr/>
        <a:lstStyle/>
        <a:p>
          <a:endParaRPr lang="pt-BR"/>
        </a:p>
      </dgm:t>
    </dgm:pt>
    <dgm:pt modelId="{B1969A28-807A-4438-93EF-2A4F395D1C3B}" type="pres">
      <dgm:prSet presAssocID="{649C33E9-E8A7-404C-9646-649F91D73E41}" presName="sibSpaceTwo" presStyleCnt="0"/>
      <dgm:spPr/>
      <dgm:t>
        <a:bodyPr/>
        <a:lstStyle/>
        <a:p>
          <a:endParaRPr lang="pt-BR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/>
        <a:p>
          <a:endParaRPr lang="pt-BR"/>
        </a:p>
      </dgm:t>
    </dgm:pt>
    <dgm:pt modelId="{71888359-F0DC-489E-B35A-9F5289C4BFFD}" type="pres">
      <dgm:prSet presAssocID="{E7099059-3858-4031-AA26-70F1AE740B2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/>
        <a:p>
          <a:endParaRPr lang="pt-BR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/>
        <a:p>
          <a:endParaRPr lang="pt-BR"/>
        </a:p>
      </dgm:t>
    </dgm:pt>
  </dgm:ptLst>
  <dgm:cxnLst>
    <dgm:cxn modelId="{9063A989-D735-44EE-9ABE-72ED78A058A7}" type="presOf" srcId="{F158A836-9807-4BB5-96D7-55AAE48F5E54}" destId="{65D17466-8AE6-4EF6-80A3-4A2D022A1AF2}" srcOrd="0" destOrd="0" presId="urn:microsoft.com/office/officeart/2005/8/layout/hierarchy4#2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3C9AE163-693E-4CA1-B8CD-782C28D433B2}" srcId="{F9A846BA-06FB-46AF-80ED-5EA0073A08FA}" destId="{60BD1B98-97E2-4A8A-96AD-2ABDF223C831}" srcOrd="3" destOrd="0" parTransId="{D78A7972-041F-4309-989B-0494EB7F03BC}" sibTransId="{649C33E9-E8A7-404C-9646-649F91D73E41}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217EF851-8064-4EAF-997C-97D811668B56}" type="presOf" srcId="{1D5437B4-AE63-4725-B3BF-757CE9D3B51A}" destId="{D1C32F7D-B459-45E7-8599-1C37444288A4}" srcOrd="0" destOrd="0" presId="urn:microsoft.com/office/officeart/2005/8/layout/hierarchy4#2"/>
    <dgm:cxn modelId="{C6BE03DB-B2D6-41F0-AD77-FF31B62F1DBE}" srcId="{F9A846BA-06FB-46AF-80ED-5EA0073A08FA}" destId="{E7099059-3858-4031-AA26-70F1AE740B29}" srcOrd="4" destOrd="0" parTransId="{2AD9F856-1FCF-4306-9F3B-5565B9795A99}" sibTransId="{05C988DA-E2F2-414D-AFF5-AF61883FBE3F}"/>
    <dgm:cxn modelId="{B65E4DF2-028E-42C5-8D1E-5A26AC2F3F42}" type="presOf" srcId="{F9A846BA-06FB-46AF-80ED-5EA0073A08FA}" destId="{C09C4BAB-D6A7-468D-B07E-BB5310B681B1}" srcOrd="0" destOrd="0" presId="urn:microsoft.com/office/officeart/2005/8/layout/hierarchy4#2"/>
    <dgm:cxn modelId="{312D4A8C-5D1B-4408-A23D-2042A8BA618D}" type="presOf" srcId="{60BD1B98-97E2-4A8A-96AD-2ABDF223C831}" destId="{9BA9B111-86CC-48EF-977D-08DA465CB872}" srcOrd="0" destOrd="0" presId="urn:microsoft.com/office/officeart/2005/8/layout/hierarchy4#2"/>
    <dgm:cxn modelId="{CABC8136-7661-4B0B-BF80-DE7447C2462B}" type="presOf" srcId="{105D35E0-9A5D-4EB8-8A48-4ED52D2D6EAC}" destId="{31F49077-DBE9-44A1-A1DC-E5B1FCF7A0AB}" srcOrd="0" destOrd="0" presId="urn:microsoft.com/office/officeart/2005/8/layout/hierarchy4#2"/>
    <dgm:cxn modelId="{071BC5C5-E5F4-4FF4-AC0B-F0B89D4D8A2E}" type="presOf" srcId="{F4DD7773-E0F0-4CA0-AE12-39FE24E2D38B}" destId="{5C53023D-DA3B-429C-A637-D4C76DD550B7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34513239-D290-4AD4-9DC4-F314EB648F44}" type="presOf" srcId="{E7099059-3858-4031-AA26-70F1AE740B29}" destId="{71888359-F0DC-489E-B35A-9F5289C4BFFD}" srcOrd="0" destOrd="0" presId="urn:microsoft.com/office/officeart/2005/8/layout/hierarchy4#2"/>
    <dgm:cxn modelId="{4849A241-4B55-40DB-BFD9-C7C2101B10AD}" type="presParOf" srcId="{31F49077-DBE9-44A1-A1DC-E5B1FCF7A0AB}" destId="{C18E4812-C36C-4299-A23F-F302133DE763}" srcOrd="0" destOrd="0" presId="urn:microsoft.com/office/officeart/2005/8/layout/hierarchy4#2"/>
    <dgm:cxn modelId="{156BE3C0-712C-4D19-BEB0-9881D413A992}" type="presParOf" srcId="{C18E4812-C36C-4299-A23F-F302133DE763}" destId="{C09C4BAB-D6A7-468D-B07E-BB5310B681B1}" srcOrd="0" destOrd="0" presId="urn:microsoft.com/office/officeart/2005/8/layout/hierarchy4#2"/>
    <dgm:cxn modelId="{17C932AA-DD43-4D72-BD75-DED065B4CB48}" type="presParOf" srcId="{C18E4812-C36C-4299-A23F-F302133DE763}" destId="{18A19349-6365-47F8-835F-0C81437E72A0}" srcOrd="1" destOrd="0" presId="urn:microsoft.com/office/officeart/2005/8/layout/hierarchy4#2"/>
    <dgm:cxn modelId="{551F2EA4-8858-49AD-B5EB-4FA7507D0268}" type="presParOf" srcId="{C18E4812-C36C-4299-A23F-F302133DE763}" destId="{C5AC6143-59D1-4B00-BB54-9411E2A2B7A8}" srcOrd="2" destOrd="0" presId="urn:microsoft.com/office/officeart/2005/8/layout/hierarchy4#2"/>
    <dgm:cxn modelId="{05074843-3CE1-4DA8-907F-F4BE5C9E59E6}" type="presParOf" srcId="{C5AC6143-59D1-4B00-BB54-9411E2A2B7A8}" destId="{4A9763C1-EDA1-45C9-8C0D-0D8BCFBFE4CE}" srcOrd="0" destOrd="0" presId="urn:microsoft.com/office/officeart/2005/8/layout/hierarchy4#2"/>
    <dgm:cxn modelId="{C4821E37-3C0F-4462-A932-BF1F9921743B}" type="presParOf" srcId="{4A9763C1-EDA1-45C9-8C0D-0D8BCFBFE4CE}" destId="{65D17466-8AE6-4EF6-80A3-4A2D022A1AF2}" srcOrd="0" destOrd="0" presId="urn:microsoft.com/office/officeart/2005/8/layout/hierarchy4#2"/>
    <dgm:cxn modelId="{BE793D12-A289-4B9D-BCD6-1904E614893A}" type="presParOf" srcId="{4A9763C1-EDA1-45C9-8C0D-0D8BCFBFE4CE}" destId="{43B90D46-2F30-46ED-8AD5-00925FB7223A}" srcOrd="1" destOrd="0" presId="urn:microsoft.com/office/officeart/2005/8/layout/hierarchy4#2"/>
    <dgm:cxn modelId="{ABCFF9EF-D884-4EFD-9C4B-6600401C13B6}" type="presParOf" srcId="{4A9763C1-EDA1-45C9-8C0D-0D8BCFBFE4CE}" destId="{5265AFDA-E228-4DDC-9FDB-99B5739E8799}" srcOrd="2" destOrd="0" presId="urn:microsoft.com/office/officeart/2005/8/layout/hierarchy4#2"/>
    <dgm:cxn modelId="{A3492480-44DE-41FA-A454-212025A96906}" type="presParOf" srcId="{C5AC6143-59D1-4B00-BB54-9411E2A2B7A8}" destId="{34141CC7-894D-4C91-ABB5-790C952BBCF1}" srcOrd="1" destOrd="0" presId="urn:microsoft.com/office/officeart/2005/8/layout/hierarchy4#2"/>
    <dgm:cxn modelId="{4FB1169C-A7F6-4AA4-8527-4C7B7EECC759}" type="presParOf" srcId="{C5AC6143-59D1-4B00-BB54-9411E2A2B7A8}" destId="{4DBD85E0-526A-433E-AA20-844244992F90}" srcOrd="2" destOrd="0" presId="urn:microsoft.com/office/officeart/2005/8/layout/hierarchy4#2"/>
    <dgm:cxn modelId="{34B3E8F3-42CD-4534-8DE3-A83E03E21B0F}" type="presParOf" srcId="{4DBD85E0-526A-433E-AA20-844244992F90}" destId="{D1C32F7D-B459-45E7-8599-1C37444288A4}" srcOrd="0" destOrd="0" presId="urn:microsoft.com/office/officeart/2005/8/layout/hierarchy4#2"/>
    <dgm:cxn modelId="{21649694-EB0D-4AF4-AD27-4FF703E54857}" type="presParOf" srcId="{4DBD85E0-526A-433E-AA20-844244992F90}" destId="{5D2D5C49-3FCA-409B-A2C5-D92FC98F2CAA}" srcOrd="1" destOrd="0" presId="urn:microsoft.com/office/officeart/2005/8/layout/hierarchy4#2"/>
    <dgm:cxn modelId="{DF9B0593-6492-42A4-883F-C0CEC7173033}" type="presParOf" srcId="{4DBD85E0-526A-433E-AA20-844244992F90}" destId="{626C0D09-BFC6-4CE1-B7D1-362C534ADE8D}" srcOrd="2" destOrd="0" presId="urn:microsoft.com/office/officeart/2005/8/layout/hierarchy4#2"/>
    <dgm:cxn modelId="{09211B25-CA6D-4D24-9530-1718481C7E6E}" type="presParOf" srcId="{C5AC6143-59D1-4B00-BB54-9411E2A2B7A8}" destId="{446599AB-B680-4B28-82B7-0593C47118C8}" srcOrd="3" destOrd="0" presId="urn:microsoft.com/office/officeart/2005/8/layout/hierarchy4#2"/>
    <dgm:cxn modelId="{9F08114B-37ED-454A-96A6-A111E662BC12}" type="presParOf" srcId="{C5AC6143-59D1-4B00-BB54-9411E2A2B7A8}" destId="{65C5EE98-B3C9-4E5C-8CBF-883A24D98EC7}" srcOrd="4" destOrd="0" presId="urn:microsoft.com/office/officeart/2005/8/layout/hierarchy4#2"/>
    <dgm:cxn modelId="{13B93548-0EE1-4E4E-AF8A-B348E4935B40}" type="presParOf" srcId="{65C5EE98-B3C9-4E5C-8CBF-883A24D98EC7}" destId="{5C53023D-DA3B-429C-A637-D4C76DD550B7}" srcOrd="0" destOrd="0" presId="urn:microsoft.com/office/officeart/2005/8/layout/hierarchy4#2"/>
    <dgm:cxn modelId="{9D527FE7-F841-4D23-A5AA-352870A62DDA}" type="presParOf" srcId="{65C5EE98-B3C9-4E5C-8CBF-883A24D98EC7}" destId="{8D10DD1F-A51D-4898-B8C6-0BEA1FF0195A}" srcOrd="1" destOrd="0" presId="urn:microsoft.com/office/officeart/2005/8/layout/hierarchy4#2"/>
    <dgm:cxn modelId="{01CF62FA-66F9-4DFF-9B93-CB7CBB78ECD5}" type="presParOf" srcId="{65C5EE98-B3C9-4E5C-8CBF-883A24D98EC7}" destId="{58BE194D-6F64-4005-9BF5-B80B19E05BEF}" srcOrd="2" destOrd="0" presId="urn:microsoft.com/office/officeart/2005/8/layout/hierarchy4#2"/>
    <dgm:cxn modelId="{A4B090A0-3212-47A0-BD59-0E6C091F04CD}" type="presParOf" srcId="{C5AC6143-59D1-4B00-BB54-9411E2A2B7A8}" destId="{D7003DC4-A656-4909-B2FF-FAA6419ACEC7}" srcOrd="5" destOrd="0" presId="urn:microsoft.com/office/officeart/2005/8/layout/hierarchy4#2"/>
    <dgm:cxn modelId="{5A3C9C5E-C475-46AE-B57A-69BDEA396B38}" type="presParOf" srcId="{C5AC6143-59D1-4B00-BB54-9411E2A2B7A8}" destId="{59B528B5-71A8-4EE9-993D-BAC5702DA28D}" srcOrd="6" destOrd="0" presId="urn:microsoft.com/office/officeart/2005/8/layout/hierarchy4#2"/>
    <dgm:cxn modelId="{0F57E1DF-9F60-4021-9866-0A103DD7C184}" type="presParOf" srcId="{59B528B5-71A8-4EE9-993D-BAC5702DA28D}" destId="{9BA9B111-86CC-48EF-977D-08DA465CB872}" srcOrd="0" destOrd="0" presId="urn:microsoft.com/office/officeart/2005/8/layout/hierarchy4#2"/>
    <dgm:cxn modelId="{8432BD24-53C1-449B-8909-96278A2C8D52}" type="presParOf" srcId="{59B528B5-71A8-4EE9-993D-BAC5702DA28D}" destId="{D73EEEC2-5BC4-4EA8-AC23-D9E23E863DED}" srcOrd="1" destOrd="0" presId="urn:microsoft.com/office/officeart/2005/8/layout/hierarchy4#2"/>
    <dgm:cxn modelId="{8B9C3D04-C62E-4CB4-969E-2876D1195874}" type="presParOf" srcId="{59B528B5-71A8-4EE9-993D-BAC5702DA28D}" destId="{61BD6E60-261B-4011-9226-A9F450A15D52}" srcOrd="2" destOrd="0" presId="urn:microsoft.com/office/officeart/2005/8/layout/hierarchy4#2"/>
    <dgm:cxn modelId="{8D71195A-BA3D-495C-B96B-454076D3237D}" type="presParOf" srcId="{C5AC6143-59D1-4B00-BB54-9411E2A2B7A8}" destId="{B1969A28-807A-4438-93EF-2A4F395D1C3B}" srcOrd="7" destOrd="0" presId="urn:microsoft.com/office/officeart/2005/8/layout/hierarchy4#2"/>
    <dgm:cxn modelId="{B9FAE3FB-AD56-49D8-AAB1-0EAF0AE6FE41}" type="presParOf" srcId="{C5AC6143-59D1-4B00-BB54-9411E2A2B7A8}" destId="{12A9463C-744C-4DE4-8E88-C6444D940494}" srcOrd="8" destOrd="0" presId="urn:microsoft.com/office/officeart/2005/8/layout/hierarchy4#2"/>
    <dgm:cxn modelId="{D65DA218-1207-4E82-B070-801E0556BFC0}" type="presParOf" srcId="{12A9463C-744C-4DE4-8E88-C6444D940494}" destId="{71888359-F0DC-489E-B35A-9F5289C4BFFD}" srcOrd="0" destOrd="0" presId="urn:microsoft.com/office/officeart/2005/8/layout/hierarchy4#2"/>
    <dgm:cxn modelId="{F379C555-8A32-4133-BEF0-E06377A0D73C}" type="presParOf" srcId="{12A9463C-744C-4DE4-8E88-C6444D940494}" destId="{4D76A402-D8DD-43C1-A7CD-A27840BCC8B9}" srcOrd="1" destOrd="0" presId="urn:microsoft.com/office/officeart/2005/8/layout/hierarchy4#2"/>
    <dgm:cxn modelId="{36AB8241-122D-418E-9A92-5B2807B2BBD1}" type="presParOf" srcId="{12A9463C-744C-4DE4-8E88-C6444D940494}" destId="{856176A2-0199-4FA6-AC46-6B8D767AB282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F158A836-9807-4BB5-96D7-55AAE48F5E54}">
      <dgm:prSet phldrT="[Text]" custT="1"/>
      <dgm:spPr>
        <a:solidFill>
          <a:srgbClr val="C4AD00"/>
        </a:solidFill>
      </dgm:spPr>
      <dgm:t>
        <a:bodyPr vert="vert270"/>
        <a:lstStyle/>
        <a:p>
          <a:endParaRPr lang="pt-BR" sz="2200" b="0" dirty="0">
            <a:solidFill>
              <a:schemeClr val="bg1"/>
            </a:solidFill>
          </a:endParaRPr>
        </a:p>
      </dgm:t>
    </dgm:pt>
    <dgm:pt modelId="{558C0938-D0E9-4B08-AF25-06F808A3FD1D}" type="parTrans" cxnId="{5DEF2495-9985-44C6-8EDA-3F14AE904248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641FD4FB-DEB5-4BAD-8DE6-FF7449A706FD}" type="sibTrans" cxnId="{5DEF2495-9985-44C6-8EDA-3F14AE904248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F4DD7773-E0F0-4CA0-AE12-39FE24E2D38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pPr>
            <a:spcAft>
              <a:spcPts val="0"/>
            </a:spcAft>
          </a:pPr>
          <a:endParaRPr lang="pt-BR" sz="2200" b="0" dirty="0">
            <a:solidFill>
              <a:schemeClr val="tx1"/>
            </a:solidFill>
          </a:endParaRPr>
        </a:p>
      </dgm:t>
    </dgm:pt>
    <dgm:pt modelId="{5EB1A185-9242-4C2E-BC90-611B22CE7796}" type="parTrans" cxnId="{71F9C174-A9A7-4C4B-82AD-F0A584F94B69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BDF0DF6A-C77C-48ED-8BA1-44B4EE5AE580}" type="sibTrans" cxnId="{71F9C174-A9A7-4C4B-82AD-F0A584F94B69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E7099059-3858-4031-AA26-70F1AE740B29}">
      <dgm:prSet phldrT="[Text]" custT="1"/>
      <dgm:spPr/>
      <dgm:t>
        <a:bodyPr vert="vert270"/>
        <a:lstStyle/>
        <a:p>
          <a:endParaRPr lang="pt-BR" sz="2200" dirty="0">
            <a:solidFill>
              <a:schemeClr val="tx1"/>
            </a:solidFill>
          </a:endParaRPr>
        </a:p>
      </dgm:t>
    </dgm:pt>
    <dgm:pt modelId="{2AD9F856-1FCF-4306-9F3B-5565B9795A99}" type="parTrans" cxnId="{C6BE03DB-B2D6-41F0-AD77-FF31B62F1DBE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05C988DA-E2F2-414D-AFF5-AF61883FBE3F}" type="sibTrans" cxnId="{C6BE03DB-B2D6-41F0-AD77-FF31B62F1DBE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60BD1B98-97E2-4A8A-96AD-2ABDF223C831}">
      <dgm:prSet custT="1"/>
      <dgm:spPr>
        <a:solidFill>
          <a:srgbClr val="8AAB87"/>
        </a:solidFill>
      </dgm:spPr>
      <dgm:t>
        <a:bodyPr vert="vert270"/>
        <a:lstStyle/>
        <a:p>
          <a:endParaRPr lang="pt-BR" sz="2200" b="0" dirty="0">
            <a:solidFill>
              <a:schemeClr val="tx1"/>
            </a:solidFill>
          </a:endParaRPr>
        </a:p>
      </dgm:t>
    </dgm:pt>
    <dgm:pt modelId="{D78A7972-041F-4309-989B-0494EB7F03BC}" type="parTrans" cxnId="{3C9AE163-693E-4CA1-B8CD-782C28D433B2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649C33E9-E8A7-404C-9646-649F91D73E41}" type="sibTrans" cxnId="{3C9AE163-693E-4CA1-B8CD-782C28D433B2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1D5437B4-AE63-4725-B3BF-757CE9D3B51A}">
      <dgm:prSet phldrT="[Text]" custT="1"/>
      <dgm:spPr>
        <a:solidFill>
          <a:srgbClr val="8CADAE"/>
        </a:solidFill>
      </dgm:spPr>
      <dgm:t>
        <a:bodyPr vert="vert270"/>
        <a:lstStyle/>
        <a:p>
          <a:pPr>
            <a:spcAft>
              <a:spcPts val="0"/>
            </a:spcAft>
          </a:pPr>
          <a:endParaRPr lang="pt-BR" sz="2200" b="0" dirty="0">
            <a:solidFill>
              <a:schemeClr val="tx1"/>
            </a:solidFill>
          </a:endParaRPr>
        </a:p>
      </dgm:t>
    </dgm:pt>
    <dgm:pt modelId="{77151872-762C-4E0C-84E2-38FC583BA821}" type="sibTrans" cxnId="{1890C31B-6C5A-492A-B02D-6A7C8BDE111A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EE3EA5B9-D085-48DC-A4C9-23E6FD27D486}" type="parTrans" cxnId="{1890C31B-6C5A-492A-B02D-6A7C8BDE111A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F9A846BA-06FB-46AF-80ED-5EA0073A08F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5400" b="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Macrodesafios da </a:t>
          </a:r>
          <a:r>
            <a:rPr lang="pt-BR" sz="5400" b="0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CEB</a:t>
          </a:r>
          <a:endParaRPr lang="pt-BR" sz="5400" b="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4D334-137E-4116-BF8C-3B5A64D95A38}" type="sibTrans" cxnId="{E0A59ECF-A5D6-4165-81D6-37160CDE59E0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867140E2-327F-4343-AA77-39B40F758E20}" type="parTrans" cxnId="{E0A59ECF-A5D6-4165-81D6-37160CDE59E0}">
      <dgm:prSet/>
      <dgm:spPr/>
      <dgm:t>
        <a:bodyPr/>
        <a:lstStyle/>
        <a:p>
          <a:endParaRPr lang="pt-BR" sz="2200" b="0">
            <a:solidFill>
              <a:schemeClr val="tx1"/>
            </a:solidFill>
          </a:endParaRPr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/>
        <a:p>
          <a:endParaRPr lang="pt-BR"/>
        </a:p>
      </dgm:t>
    </dgm:pt>
    <dgm:pt modelId="{C09C4BAB-D6A7-468D-B07E-BB5310B681B1}" type="pres">
      <dgm:prSet presAssocID="{F9A846BA-06FB-46AF-80ED-5EA0073A08FA}" presName="txOne" presStyleLbl="node0" presStyleIdx="0" presStyleCnt="1" custLinFactNeighborY="-270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/>
        <a:p>
          <a:endParaRPr lang="pt-BR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/>
        <a:p>
          <a:endParaRPr lang="pt-BR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/>
        <a:p>
          <a:endParaRPr lang="pt-BR"/>
        </a:p>
      </dgm:t>
    </dgm:pt>
    <dgm:pt modelId="{65D17466-8AE6-4EF6-80A3-4A2D022A1AF2}" type="pres">
      <dgm:prSet presAssocID="{F158A836-9807-4BB5-96D7-55AAE48F5E5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/>
        <a:p>
          <a:endParaRPr lang="pt-BR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/>
        <a:p>
          <a:endParaRPr lang="pt-BR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/>
        <a:p>
          <a:endParaRPr lang="pt-BR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/>
        <a:p>
          <a:endParaRPr lang="pt-BR"/>
        </a:p>
      </dgm:t>
    </dgm:pt>
    <dgm:pt modelId="{D1C32F7D-B459-45E7-8599-1C37444288A4}" type="pres">
      <dgm:prSet presAssocID="{1D5437B4-AE63-4725-B3BF-757CE9D3B51A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/>
        <a:p>
          <a:endParaRPr lang="pt-BR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/>
        <a:p>
          <a:endParaRPr lang="pt-BR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/>
        <a:p>
          <a:endParaRPr lang="pt-BR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/>
        <a:p>
          <a:endParaRPr lang="pt-BR"/>
        </a:p>
      </dgm:t>
    </dgm:pt>
    <dgm:pt modelId="{5C53023D-DA3B-429C-A637-D4C76DD550B7}" type="pres">
      <dgm:prSet presAssocID="{F4DD7773-E0F0-4CA0-AE12-39FE24E2D38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/>
        <a:p>
          <a:endParaRPr lang="pt-BR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/>
        <a:p>
          <a:endParaRPr lang="pt-BR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/>
        <a:p>
          <a:endParaRPr lang="pt-BR"/>
        </a:p>
      </dgm:t>
    </dgm:pt>
    <dgm:pt modelId="{59B528B5-71A8-4EE9-993D-BAC5702DA28D}" type="pres">
      <dgm:prSet presAssocID="{60BD1B98-97E2-4A8A-96AD-2ABDF223C831}" presName="vertTwo" presStyleCnt="0"/>
      <dgm:spPr/>
      <dgm:t>
        <a:bodyPr/>
        <a:lstStyle/>
        <a:p>
          <a:endParaRPr lang="pt-BR"/>
        </a:p>
      </dgm:t>
    </dgm:pt>
    <dgm:pt modelId="{9BA9B111-86CC-48EF-977D-08DA465CB872}" type="pres">
      <dgm:prSet presAssocID="{60BD1B98-97E2-4A8A-96AD-2ABDF223C83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3EEEC2-5BC4-4EA8-AC23-D9E23E863DED}" type="pres">
      <dgm:prSet presAssocID="{60BD1B98-97E2-4A8A-96AD-2ABDF223C831}" presName="parTransTwo" presStyleCnt="0"/>
      <dgm:spPr/>
      <dgm:t>
        <a:bodyPr/>
        <a:lstStyle/>
        <a:p>
          <a:endParaRPr lang="pt-BR"/>
        </a:p>
      </dgm:t>
    </dgm:pt>
    <dgm:pt modelId="{61BD6E60-261B-4011-9226-A9F450A15D52}" type="pres">
      <dgm:prSet presAssocID="{60BD1B98-97E2-4A8A-96AD-2ABDF223C831}" presName="horzTwo" presStyleCnt="0"/>
      <dgm:spPr/>
      <dgm:t>
        <a:bodyPr/>
        <a:lstStyle/>
        <a:p>
          <a:endParaRPr lang="pt-BR"/>
        </a:p>
      </dgm:t>
    </dgm:pt>
    <dgm:pt modelId="{B1969A28-807A-4438-93EF-2A4F395D1C3B}" type="pres">
      <dgm:prSet presAssocID="{649C33E9-E8A7-404C-9646-649F91D73E41}" presName="sibSpaceTwo" presStyleCnt="0"/>
      <dgm:spPr/>
      <dgm:t>
        <a:bodyPr/>
        <a:lstStyle/>
        <a:p>
          <a:endParaRPr lang="pt-BR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/>
        <a:p>
          <a:endParaRPr lang="pt-BR"/>
        </a:p>
      </dgm:t>
    </dgm:pt>
    <dgm:pt modelId="{71888359-F0DC-489E-B35A-9F5289C4BFFD}" type="pres">
      <dgm:prSet presAssocID="{E7099059-3858-4031-AA26-70F1AE740B2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/>
        <a:p>
          <a:endParaRPr lang="pt-BR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/>
        <a:p>
          <a:endParaRPr lang="pt-BR"/>
        </a:p>
      </dgm:t>
    </dgm:pt>
  </dgm:ptLst>
  <dgm:cxnLst>
    <dgm:cxn modelId="{9063A989-D735-44EE-9ABE-72ED78A058A7}" type="presOf" srcId="{F158A836-9807-4BB5-96D7-55AAE48F5E54}" destId="{65D17466-8AE6-4EF6-80A3-4A2D022A1AF2}" srcOrd="0" destOrd="0" presId="urn:microsoft.com/office/officeart/2005/8/layout/hierarchy4#2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3C9AE163-693E-4CA1-B8CD-782C28D433B2}" srcId="{F9A846BA-06FB-46AF-80ED-5EA0073A08FA}" destId="{60BD1B98-97E2-4A8A-96AD-2ABDF223C831}" srcOrd="3" destOrd="0" parTransId="{D78A7972-041F-4309-989B-0494EB7F03BC}" sibTransId="{649C33E9-E8A7-404C-9646-649F91D73E41}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217EF851-8064-4EAF-997C-97D811668B56}" type="presOf" srcId="{1D5437B4-AE63-4725-B3BF-757CE9D3B51A}" destId="{D1C32F7D-B459-45E7-8599-1C37444288A4}" srcOrd="0" destOrd="0" presId="urn:microsoft.com/office/officeart/2005/8/layout/hierarchy4#2"/>
    <dgm:cxn modelId="{C6BE03DB-B2D6-41F0-AD77-FF31B62F1DBE}" srcId="{F9A846BA-06FB-46AF-80ED-5EA0073A08FA}" destId="{E7099059-3858-4031-AA26-70F1AE740B29}" srcOrd="4" destOrd="0" parTransId="{2AD9F856-1FCF-4306-9F3B-5565B9795A99}" sibTransId="{05C988DA-E2F2-414D-AFF5-AF61883FBE3F}"/>
    <dgm:cxn modelId="{B65E4DF2-028E-42C5-8D1E-5A26AC2F3F42}" type="presOf" srcId="{F9A846BA-06FB-46AF-80ED-5EA0073A08FA}" destId="{C09C4BAB-D6A7-468D-B07E-BB5310B681B1}" srcOrd="0" destOrd="0" presId="urn:microsoft.com/office/officeart/2005/8/layout/hierarchy4#2"/>
    <dgm:cxn modelId="{312D4A8C-5D1B-4408-A23D-2042A8BA618D}" type="presOf" srcId="{60BD1B98-97E2-4A8A-96AD-2ABDF223C831}" destId="{9BA9B111-86CC-48EF-977D-08DA465CB872}" srcOrd="0" destOrd="0" presId="urn:microsoft.com/office/officeart/2005/8/layout/hierarchy4#2"/>
    <dgm:cxn modelId="{CABC8136-7661-4B0B-BF80-DE7447C2462B}" type="presOf" srcId="{105D35E0-9A5D-4EB8-8A48-4ED52D2D6EAC}" destId="{31F49077-DBE9-44A1-A1DC-E5B1FCF7A0AB}" srcOrd="0" destOrd="0" presId="urn:microsoft.com/office/officeart/2005/8/layout/hierarchy4#2"/>
    <dgm:cxn modelId="{071BC5C5-E5F4-4FF4-AC0B-F0B89D4D8A2E}" type="presOf" srcId="{F4DD7773-E0F0-4CA0-AE12-39FE24E2D38B}" destId="{5C53023D-DA3B-429C-A637-D4C76DD550B7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34513239-D290-4AD4-9DC4-F314EB648F44}" type="presOf" srcId="{E7099059-3858-4031-AA26-70F1AE740B29}" destId="{71888359-F0DC-489E-B35A-9F5289C4BFFD}" srcOrd="0" destOrd="0" presId="urn:microsoft.com/office/officeart/2005/8/layout/hierarchy4#2"/>
    <dgm:cxn modelId="{4849A241-4B55-40DB-BFD9-C7C2101B10AD}" type="presParOf" srcId="{31F49077-DBE9-44A1-A1DC-E5B1FCF7A0AB}" destId="{C18E4812-C36C-4299-A23F-F302133DE763}" srcOrd="0" destOrd="0" presId="urn:microsoft.com/office/officeart/2005/8/layout/hierarchy4#2"/>
    <dgm:cxn modelId="{156BE3C0-712C-4D19-BEB0-9881D413A992}" type="presParOf" srcId="{C18E4812-C36C-4299-A23F-F302133DE763}" destId="{C09C4BAB-D6A7-468D-B07E-BB5310B681B1}" srcOrd="0" destOrd="0" presId="urn:microsoft.com/office/officeart/2005/8/layout/hierarchy4#2"/>
    <dgm:cxn modelId="{17C932AA-DD43-4D72-BD75-DED065B4CB48}" type="presParOf" srcId="{C18E4812-C36C-4299-A23F-F302133DE763}" destId="{18A19349-6365-47F8-835F-0C81437E72A0}" srcOrd="1" destOrd="0" presId="urn:microsoft.com/office/officeart/2005/8/layout/hierarchy4#2"/>
    <dgm:cxn modelId="{551F2EA4-8858-49AD-B5EB-4FA7507D0268}" type="presParOf" srcId="{C18E4812-C36C-4299-A23F-F302133DE763}" destId="{C5AC6143-59D1-4B00-BB54-9411E2A2B7A8}" srcOrd="2" destOrd="0" presId="urn:microsoft.com/office/officeart/2005/8/layout/hierarchy4#2"/>
    <dgm:cxn modelId="{05074843-3CE1-4DA8-907F-F4BE5C9E59E6}" type="presParOf" srcId="{C5AC6143-59D1-4B00-BB54-9411E2A2B7A8}" destId="{4A9763C1-EDA1-45C9-8C0D-0D8BCFBFE4CE}" srcOrd="0" destOrd="0" presId="urn:microsoft.com/office/officeart/2005/8/layout/hierarchy4#2"/>
    <dgm:cxn modelId="{C4821E37-3C0F-4462-A932-BF1F9921743B}" type="presParOf" srcId="{4A9763C1-EDA1-45C9-8C0D-0D8BCFBFE4CE}" destId="{65D17466-8AE6-4EF6-80A3-4A2D022A1AF2}" srcOrd="0" destOrd="0" presId="urn:microsoft.com/office/officeart/2005/8/layout/hierarchy4#2"/>
    <dgm:cxn modelId="{BE793D12-A289-4B9D-BCD6-1904E614893A}" type="presParOf" srcId="{4A9763C1-EDA1-45C9-8C0D-0D8BCFBFE4CE}" destId="{43B90D46-2F30-46ED-8AD5-00925FB7223A}" srcOrd="1" destOrd="0" presId="urn:microsoft.com/office/officeart/2005/8/layout/hierarchy4#2"/>
    <dgm:cxn modelId="{ABCFF9EF-D884-4EFD-9C4B-6600401C13B6}" type="presParOf" srcId="{4A9763C1-EDA1-45C9-8C0D-0D8BCFBFE4CE}" destId="{5265AFDA-E228-4DDC-9FDB-99B5739E8799}" srcOrd="2" destOrd="0" presId="urn:microsoft.com/office/officeart/2005/8/layout/hierarchy4#2"/>
    <dgm:cxn modelId="{A3492480-44DE-41FA-A454-212025A96906}" type="presParOf" srcId="{C5AC6143-59D1-4B00-BB54-9411E2A2B7A8}" destId="{34141CC7-894D-4C91-ABB5-790C952BBCF1}" srcOrd="1" destOrd="0" presId="urn:microsoft.com/office/officeart/2005/8/layout/hierarchy4#2"/>
    <dgm:cxn modelId="{4FB1169C-A7F6-4AA4-8527-4C7B7EECC759}" type="presParOf" srcId="{C5AC6143-59D1-4B00-BB54-9411E2A2B7A8}" destId="{4DBD85E0-526A-433E-AA20-844244992F90}" srcOrd="2" destOrd="0" presId="urn:microsoft.com/office/officeart/2005/8/layout/hierarchy4#2"/>
    <dgm:cxn modelId="{34B3E8F3-42CD-4534-8DE3-A83E03E21B0F}" type="presParOf" srcId="{4DBD85E0-526A-433E-AA20-844244992F90}" destId="{D1C32F7D-B459-45E7-8599-1C37444288A4}" srcOrd="0" destOrd="0" presId="urn:microsoft.com/office/officeart/2005/8/layout/hierarchy4#2"/>
    <dgm:cxn modelId="{21649694-EB0D-4AF4-AD27-4FF703E54857}" type="presParOf" srcId="{4DBD85E0-526A-433E-AA20-844244992F90}" destId="{5D2D5C49-3FCA-409B-A2C5-D92FC98F2CAA}" srcOrd="1" destOrd="0" presId="urn:microsoft.com/office/officeart/2005/8/layout/hierarchy4#2"/>
    <dgm:cxn modelId="{DF9B0593-6492-42A4-883F-C0CEC7173033}" type="presParOf" srcId="{4DBD85E0-526A-433E-AA20-844244992F90}" destId="{626C0D09-BFC6-4CE1-B7D1-362C534ADE8D}" srcOrd="2" destOrd="0" presId="urn:microsoft.com/office/officeart/2005/8/layout/hierarchy4#2"/>
    <dgm:cxn modelId="{09211B25-CA6D-4D24-9530-1718481C7E6E}" type="presParOf" srcId="{C5AC6143-59D1-4B00-BB54-9411E2A2B7A8}" destId="{446599AB-B680-4B28-82B7-0593C47118C8}" srcOrd="3" destOrd="0" presId="urn:microsoft.com/office/officeart/2005/8/layout/hierarchy4#2"/>
    <dgm:cxn modelId="{9F08114B-37ED-454A-96A6-A111E662BC12}" type="presParOf" srcId="{C5AC6143-59D1-4B00-BB54-9411E2A2B7A8}" destId="{65C5EE98-B3C9-4E5C-8CBF-883A24D98EC7}" srcOrd="4" destOrd="0" presId="urn:microsoft.com/office/officeart/2005/8/layout/hierarchy4#2"/>
    <dgm:cxn modelId="{13B93548-0EE1-4E4E-AF8A-B348E4935B40}" type="presParOf" srcId="{65C5EE98-B3C9-4E5C-8CBF-883A24D98EC7}" destId="{5C53023D-DA3B-429C-A637-D4C76DD550B7}" srcOrd="0" destOrd="0" presId="urn:microsoft.com/office/officeart/2005/8/layout/hierarchy4#2"/>
    <dgm:cxn modelId="{9D527FE7-F841-4D23-A5AA-352870A62DDA}" type="presParOf" srcId="{65C5EE98-B3C9-4E5C-8CBF-883A24D98EC7}" destId="{8D10DD1F-A51D-4898-B8C6-0BEA1FF0195A}" srcOrd="1" destOrd="0" presId="urn:microsoft.com/office/officeart/2005/8/layout/hierarchy4#2"/>
    <dgm:cxn modelId="{01CF62FA-66F9-4DFF-9B93-CB7CBB78ECD5}" type="presParOf" srcId="{65C5EE98-B3C9-4E5C-8CBF-883A24D98EC7}" destId="{58BE194D-6F64-4005-9BF5-B80B19E05BEF}" srcOrd="2" destOrd="0" presId="urn:microsoft.com/office/officeart/2005/8/layout/hierarchy4#2"/>
    <dgm:cxn modelId="{A4B090A0-3212-47A0-BD59-0E6C091F04CD}" type="presParOf" srcId="{C5AC6143-59D1-4B00-BB54-9411E2A2B7A8}" destId="{D7003DC4-A656-4909-B2FF-FAA6419ACEC7}" srcOrd="5" destOrd="0" presId="urn:microsoft.com/office/officeart/2005/8/layout/hierarchy4#2"/>
    <dgm:cxn modelId="{5A3C9C5E-C475-46AE-B57A-69BDEA396B38}" type="presParOf" srcId="{C5AC6143-59D1-4B00-BB54-9411E2A2B7A8}" destId="{59B528B5-71A8-4EE9-993D-BAC5702DA28D}" srcOrd="6" destOrd="0" presId="urn:microsoft.com/office/officeart/2005/8/layout/hierarchy4#2"/>
    <dgm:cxn modelId="{0F57E1DF-9F60-4021-9866-0A103DD7C184}" type="presParOf" srcId="{59B528B5-71A8-4EE9-993D-BAC5702DA28D}" destId="{9BA9B111-86CC-48EF-977D-08DA465CB872}" srcOrd="0" destOrd="0" presId="urn:microsoft.com/office/officeart/2005/8/layout/hierarchy4#2"/>
    <dgm:cxn modelId="{8432BD24-53C1-449B-8909-96278A2C8D52}" type="presParOf" srcId="{59B528B5-71A8-4EE9-993D-BAC5702DA28D}" destId="{D73EEEC2-5BC4-4EA8-AC23-D9E23E863DED}" srcOrd="1" destOrd="0" presId="urn:microsoft.com/office/officeart/2005/8/layout/hierarchy4#2"/>
    <dgm:cxn modelId="{8B9C3D04-C62E-4CB4-969E-2876D1195874}" type="presParOf" srcId="{59B528B5-71A8-4EE9-993D-BAC5702DA28D}" destId="{61BD6E60-261B-4011-9226-A9F450A15D52}" srcOrd="2" destOrd="0" presId="urn:microsoft.com/office/officeart/2005/8/layout/hierarchy4#2"/>
    <dgm:cxn modelId="{8D71195A-BA3D-495C-B96B-454076D3237D}" type="presParOf" srcId="{C5AC6143-59D1-4B00-BB54-9411E2A2B7A8}" destId="{B1969A28-807A-4438-93EF-2A4F395D1C3B}" srcOrd="7" destOrd="0" presId="urn:microsoft.com/office/officeart/2005/8/layout/hierarchy4#2"/>
    <dgm:cxn modelId="{B9FAE3FB-AD56-49D8-AAB1-0EAF0AE6FE41}" type="presParOf" srcId="{C5AC6143-59D1-4B00-BB54-9411E2A2B7A8}" destId="{12A9463C-744C-4DE4-8E88-C6444D940494}" srcOrd="8" destOrd="0" presId="urn:microsoft.com/office/officeart/2005/8/layout/hierarchy4#2"/>
    <dgm:cxn modelId="{D65DA218-1207-4E82-B070-801E0556BFC0}" type="presParOf" srcId="{12A9463C-744C-4DE4-8E88-C6444D940494}" destId="{71888359-F0DC-489E-B35A-9F5289C4BFFD}" srcOrd="0" destOrd="0" presId="urn:microsoft.com/office/officeart/2005/8/layout/hierarchy4#2"/>
    <dgm:cxn modelId="{F379C555-8A32-4133-BEF0-E06377A0D73C}" type="presParOf" srcId="{12A9463C-744C-4DE4-8E88-C6444D940494}" destId="{4D76A402-D8DD-43C1-A7CD-A27840BCC8B9}" srcOrd="1" destOrd="0" presId="urn:microsoft.com/office/officeart/2005/8/layout/hierarchy4#2"/>
    <dgm:cxn modelId="{36AB8241-122D-418E-9A92-5B2807B2BBD1}" type="presParOf" srcId="{12A9463C-744C-4DE4-8E88-C6444D940494}" destId="{856176A2-0199-4FA6-AC46-6B8D767AB282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3797" y="0"/>
          <a:ext cx="7769269" cy="271499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p3d extrusionH="28000" prstMaterial="matte"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Macrodesafios da </a:t>
          </a:r>
          <a:r>
            <a:rPr lang="pt-BR" sz="5400" b="0" kern="1200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CEB</a:t>
          </a:r>
          <a:endParaRPr lang="pt-BR" sz="5400" b="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316" y="79519"/>
        <a:ext cx="7610231" cy="2555957"/>
      </dsp:txXfrm>
    </dsp:sp>
    <dsp:sp modelId="{65D17466-8AE6-4EF6-80A3-4A2D022A1AF2}">
      <dsp:nvSpPr>
        <dsp:cNvPr id="0" name=""/>
        <dsp:cNvSpPr/>
      </dsp:nvSpPr>
      <dsp:spPr>
        <a:xfrm>
          <a:off x="6915" y="2988331"/>
          <a:ext cx="1454841" cy="2714995"/>
        </a:xfrm>
        <a:prstGeom prst="roundRect">
          <a:avLst>
            <a:gd name="adj" fmla="val 10000"/>
          </a:avLst>
        </a:prstGeom>
        <a:solidFill>
          <a:srgbClr val="C4A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>
            <a:solidFill>
              <a:schemeClr val="bg1"/>
            </a:solidFill>
          </a:endParaRPr>
        </a:p>
      </dsp:txBody>
      <dsp:txXfrm>
        <a:off x="49526" y="3030942"/>
        <a:ext cx="1369619" cy="2629773"/>
      </dsp:txXfrm>
    </dsp:sp>
    <dsp:sp modelId="{D1C32F7D-B459-45E7-8599-1C37444288A4}">
      <dsp:nvSpPr>
        <dsp:cNvPr id="0" name=""/>
        <dsp:cNvSpPr/>
      </dsp:nvSpPr>
      <dsp:spPr>
        <a:xfrm>
          <a:off x="1583963" y="2988332"/>
          <a:ext cx="1454841" cy="2714995"/>
        </a:xfrm>
        <a:prstGeom prst="roundRect">
          <a:avLst>
            <a:gd name="adj" fmla="val 10000"/>
          </a:avLst>
        </a:prstGeom>
        <a:solidFill>
          <a:srgbClr val="8CAD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2200" b="0" kern="1200" dirty="0">
            <a:solidFill>
              <a:schemeClr val="tx1"/>
            </a:solidFill>
          </a:endParaRPr>
        </a:p>
      </dsp:txBody>
      <dsp:txXfrm>
        <a:off x="1626574" y="3030943"/>
        <a:ext cx="1369619" cy="2629773"/>
      </dsp:txXfrm>
    </dsp:sp>
    <dsp:sp modelId="{5C53023D-DA3B-429C-A637-D4C76DD550B7}">
      <dsp:nvSpPr>
        <dsp:cNvPr id="0" name=""/>
        <dsp:cNvSpPr/>
      </dsp:nvSpPr>
      <dsp:spPr>
        <a:xfrm>
          <a:off x="3161011" y="2988332"/>
          <a:ext cx="1454841" cy="271499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2200" b="0" kern="1200" dirty="0">
            <a:solidFill>
              <a:schemeClr val="tx1"/>
            </a:solidFill>
          </a:endParaRPr>
        </a:p>
      </dsp:txBody>
      <dsp:txXfrm>
        <a:off x="3203622" y="3030943"/>
        <a:ext cx="1369619" cy="2629773"/>
      </dsp:txXfrm>
    </dsp:sp>
    <dsp:sp modelId="{9BA9B111-86CC-48EF-977D-08DA465CB872}">
      <dsp:nvSpPr>
        <dsp:cNvPr id="0" name=""/>
        <dsp:cNvSpPr/>
      </dsp:nvSpPr>
      <dsp:spPr>
        <a:xfrm>
          <a:off x="4738059" y="2988332"/>
          <a:ext cx="1454841" cy="2714995"/>
        </a:xfrm>
        <a:prstGeom prst="roundRect">
          <a:avLst>
            <a:gd name="adj" fmla="val 10000"/>
          </a:avLst>
        </a:prstGeom>
        <a:solidFill>
          <a:srgbClr val="8AAB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>
            <a:solidFill>
              <a:schemeClr val="tx1"/>
            </a:solidFill>
          </a:endParaRPr>
        </a:p>
      </dsp:txBody>
      <dsp:txXfrm>
        <a:off x="4780670" y="3030943"/>
        <a:ext cx="1369619" cy="2629773"/>
      </dsp:txXfrm>
    </dsp:sp>
    <dsp:sp modelId="{71888359-F0DC-489E-B35A-9F5289C4BFFD}">
      <dsp:nvSpPr>
        <dsp:cNvPr id="0" name=""/>
        <dsp:cNvSpPr/>
      </dsp:nvSpPr>
      <dsp:spPr>
        <a:xfrm>
          <a:off x="6315107" y="2988332"/>
          <a:ext cx="1454841" cy="271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>
            <a:solidFill>
              <a:schemeClr val="tx1"/>
            </a:solidFill>
          </a:endParaRPr>
        </a:p>
      </dsp:txBody>
      <dsp:txXfrm>
        <a:off x="6357718" y="3030943"/>
        <a:ext cx="1369619" cy="2629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3797" y="0"/>
          <a:ext cx="7769269" cy="271499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  <a:sp3d extrusionH="28000" prstMaterial="matte"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b="0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Macrodesafios da </a:t>
          </a:r>
          <a:r>
            <a:rPr lang="pt-BR" sz="5400" b="0" kern="1200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CEB</a:t>
          </a:r>
          <a:endParaRPr lang="pt-BR" sz="5400" b="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316" y="79519"/>
        <a:ext cx="7610231" cy="2555957"/>
      </dsp:txXfrm>
    </dsp:sp>
    <dsp:sp modelId="{65D17466-8AE6-4EF6-80A3-4A2D022A1AF2}">
      <dsp:nvSpPr>
        <dsp:cNvPr id="0" name=""/>
        <dsp:cNvSpPr/>
      </dsp:nvSpPr>
      <dsp:spPr>
        <a:xfrm>
          <a:off x="6915" y="2988331"/>
          <a:ext cx="1454841" cy="2714995"/>
        </a:xfrm>
        <a:prstGeom prst="roundRect">
          <a:avLst>
            <a:gd name="adj" fmla="val 10000"/>
          </a:avLst>
        </a:prstGeom>
        <a:solidFill>
          <a:srgbClr val="C4A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>
            <a:solidFill>
              <a:schemeClr val="bg1"/>
            </a:solidFill>
          </a:endParaRPr>
        </a:p>
      </dsp:txBody>
      <dsp:txXfrm>
        <a:off x="49526" y="3030942"/>
        <a:ext cx="1369619" cy="2629773"/>
      </dsp:txXfrm>
    </dsp:sp>
    <dsp:sp modelId="{D1C32F7D-B459-45E7-8599-1C37444288A4}">
      <dsp:nvSpPr>
        <dsp:cNvPr id="0" name=""/>
        <dsp:cNvSpPr/>
      </dsp:nvSpPr>
      <dsp:spPr>
        <a:xfrm>
          <a:off x="1583963" y="2988332"/>
          <a:ext cx="1454841" cy="2714995"/>
        </a:xfrm>
        <a:prstGeom prst="roundRect">
          <a:avLst>
            <a:gd name="adj" fmla="val 10000"/>
          </a:avLst>
        </a:prstGeom>
        <a:solidFill>
          <a:srgbClr val="8CAD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2200" b="0" kern="1200" dirty="0">
            <a:solidFill>
              <a:schemeClr val="tx1"/>
            </a:solidFill>
          </a:endParaRPr>
        </a:p>
      </dsp:txBody>
      <dsp:txXfrm>
        <a:off x="1626574" y="3030943"/>
        <a:ext cx="1369619" cy="2629773"/>
      </dsp:txXfrm>
    </dsp:sp>
    <dsp:sp modelId="{5C53023D-DA3B-429C-A637-D4C76DD550B7}">
      <dsp:nvSpPr>
        <dsp:cNvPr id="0" name=""/>
        <dsp:cNvSpPr/>
      </dsp:nvSpPr>
      <dsp:spPr>
        <a:xfrm>
          <a:off x="3161011" y="2988332"/>
          <a:ext cx="1454841" cy="271499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2200" b="0" kern="1200" dirty="0">
            <a:solidFill>
              <a:schemeClr val="tx1"/>
            </a:solidFill>
          </a:endParaRPr>
        </a:p>
      </dsp:txBody>
      <dsp:txXfrm>
        <a:off x="3203622" y="3030943"/>
        <a:ext cx="1369619" cy="2629773"/>
      </dsp:txXfrm>
    </dsp:sp>
    <dsp:sp modelId="{9BA9B111-86CC-48EF-977D-08DA465CB872}">
      <dsp:nvSpPr>
        <dsp:cNvPr id="0" name=""/>
        <dsp:cNvSpPr/>
      </dsp:nvSpPr>
      <dsp:spPr>
        <a:xfrm>
          <a:off x="4738059" y="2988332"/>
          <a:ext cx="1454841" cy="2714995"/>
        </a:xfrm>
        <a:prstGeom prst="roundRect">
          <a:avLst>
            <a:gd name="adj" fmla="val 10000"/>
          </a:avLst>
        </a:prstGeom>
        <a:solidFill>
          <a:srgbClr val="8AAB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b="0" kern="1200" dirty="0">
            <a:solidFill>
              <a:schemeClr val="tx1"/>
            </a:solidFill>
          </a:endParaRPr>
        </a:p>
      </dsp:txBody>
      <dsp:txXfrm>
        <a:off x="4780670" y="3030943"/>
        <a:ext cx="1369619" cy="2629773"/>
      </dsp:txXfrm>
    </dsp:sp>
    <dsp:sp modelId="{71888359-F0DC-489E-B35A-9F5289C4BFFD}">
      <dsp:nvSpPr>
        <dsp:cNvPr id="0" name=""/>
        <dsp:cNvSpPr/>
      </dsp:nvSpPr>
      <dsp:spPr>
        <a:xfrm>
          <a:off x="6315107" y="2988332"/>
          <a:ext cx="1454841" cy="271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>
            <a:solidFill>
              <a:schemeClr val="tx1"/>
            </a:solidFill>
          </a:endParaRPr>
        </a:p>
      </dsp:txBody>
      <dsp:txXfrm>
        <a:off x="6357718" y="3030943"/>
        <a:ext cx="1369619" cy="262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.emf"/><Relationship Id="rId4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7" cy="493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2" y="0"/>
            <a:ext cx="2945557" cy="493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ACA0-20C9-49F0-AD54-2F3D77BC5FE9}" type="datetimeFigureOut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53" y="4688842"/>
            <a:ext cx="5439369" cy="44430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683"/>
            <a:ext cx="2945557" cy="493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2" y="9377683"/>
            <a:ext cx="2945557" cy="493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9AF2-6C16-460A-B87C-92A587826F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72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B38C7-AC90-43AD-9C59-AE9F2F52482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2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B38C7-AC90-43AD-9C59-AE9F2F52482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93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A8536-02FE-4E78-8F8D-93E645C51654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CE1A4-B6DD-46B3-918A-AF9978CFA245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B6850-1F71-431F-82B4-506D7652534F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A8536-02FE-4E78-8F8D-93E645C51654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7" name="Obje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C87B6-CF23-4463-95A2-66AD66CF7268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62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127D1-6F2A-4877-B95D-63A9714DA7F1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40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C0FA5-8666-434C-84CE-6C9F55A7054F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1A396-3AD5-4FE0-A0A2-1FADB2E78268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71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F8EA5-C67B-4A17-BC2F-B50C2BD4A244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33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F4AD2-2107-4C7A-8E32-4362FDECBFED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45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6867D-3764-46AF-BFE8-062E6D85E945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5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C87B6-CF23-4463-95A2-66AD66CF7268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9159B-75E8-4EE8-A9EA-48B5FA11E1EF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2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CE1A4-B6DD-46B3-918A-AF9978CFA245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64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B6850-1F71-431F-82B4-506D7652534F}" type="datetime1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24/05/2017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0802-D390-4BF3-A772-F58ACE231A00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0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F127D1-6F2A-4877-B95D-63A9714DA7F1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C0FA5-8666-434C-84CE-6C9F55A7054F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61A396-3AD5-4FE0-A0A2-1FADB2E78268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F8EA5-C67B-4A17-BC2F-B50C2BD4A244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F4AD2-2107-4C7A-8E32-4362FDECBFED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E6867D-3764-46AF-BFE8-062E6D85E945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59159B-75E8-4EE8-A9EA-48B5FA11E1EF}" type="datetime1">
              <a:rPr lang="pt-BR" smtClean="0"/>
              <a:pPr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40802-D390-4BF3-A772-F58ACE231A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0268201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6" name="Slide do think-cell" r:id="rId15" imgW="360" imgH="360" progId="TCLayout.ActiveDocument.1">
                  <p:embed/>
                </p:oleObj>
              </mc:Choice>
              <mc:Fallback>
                <p:oleObj name="Slide do think-cell" r:id="rId15" imgW="360" imgH="360" progId="TCLayout.ActiveDocument.1">
                  <p:embed/>
                  <p:pic>
                    <p:nvPicPr>
                      <p:cNvPr id="0" name="Picture 1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4" descr="CEB 47 Anos.png"/>
          <p:cNvPicPr>
            <a:picLocks noChangeAspect="1"/>
          </p:cNvPicPr>
          <p:nvPr userDrawn="1"/>
        </p:nvPicPr>
        <p:blipFill>
          <a:blip r:embed="rId17" cstate="print"/>
          <a:srcRect l="28170" t="28016" r="28170" b="28324"/>
          <a:stretch>
            <a:fillRect/>
          </a:stretch>
        </p:blipFill>
        <p:spPr>
          <a:xfrm>
            <a:off x="93649" y="6342375"/>
            <a:ext cx="487915" cy="487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2" name="Slide do think-cell" r:id="rId15" imgW="360" imgH="360" progId="TCLayout.ActiveDocument.1">
                  <p:embed/>
                </p:oleObj>
              </mc:Choice>
              <mc:Fallback>
                <p:oleObj name="Slide do think-cell" r:id="rId15" imgW="360" imgH="360" progId="TCLayout.ActiveDocument.1">
                  <p:embed/>
                  <p:pic>
                    <p:nvPicPr>
                      <p:cNvPr id="7" name="Objeto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Espaço Reservado para Conteúdo 4" descr="CEB 47 Anos.png"/>
          <p:cNvPicPr>
            <a:picLocks noChangeAspect="1"/>
          </p:cNvPicPr>
          <p:nvPr userDrawn="1"/>
        </p:nvPicPr>
        <p:blipFill>
          <a:blip r:embed="rId17" cstate="print"/>
          <a:srcRect l="28170" t="28016" r="28170" b="28324"/>
          <a:stretch>
            <a:fillRect/>
          </a:stretch>
        </p:blipFill>
        <p:spPr>
          <a:xfrm>
            <a:off x="93649" y="6342375"/>
            <a:ext cx="487915" cy="4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hyperlink" Target="link%20d&#233;ficit.pptx" TargetMode="External"/><Relationship Id="rId3" Type="http://schemas.openxmlformats.org/officeDocument/2006/relationships/tags" Target="../tags/tag34.xml"/><Relationship Id="rId7" Type="http://schemas.openxmlformats.org/officeDocument/2006/relationships/diagramData" Target="../diagrams/data2.xml"/><Relationship Id="rId12" Type="http://schemas.openxmlformats.org/officeDocument/2006/relationships/hyperlink" Target="link%20DEC-FEC.pptx" TargetMode="External"/><Relationship Id="rId2" Type="http://schemas.openxmlformats.org/officeDocument/2006/relationships/tags" Target="../tags/tag33.xml"/><Relationship Id="rId16" Type="http://schemas.openxmlformats.org/officeDocument/2006/relationships/hyperlink" Target="link%20servi&#231;o_d&#237;vida.pptx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5.bin"/><Relationship Id="rId15" Type="http://schemas.openxmlformats.org/officeDocument/2006/relationships/hyperlink" Target="link%20investimento.pptx" TargetMode="External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13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link%20contrato_concess&#227;o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chart" Target="../charts/chart4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chart" Target="../charts/chart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2.xml"/><Relationship Id="rId7" Type="http://schemas.openxmlformats.org/officeDocument/2006/relationships/image" Target="../media/image14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4.xml"/><Relationship Id="rId7" Type="http://schemas.openxmlformats.org/officeDocument/2006/relationships/image" Target="../media/image14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6.xml"/><Relationship Id="rId7" Type="http://schemas.openxmlformats.org/officeDocument/2006/relationships/image" Target="../media/image18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10" Type="http://schemas.openxmlformats.org/officeDocument/2006/relationships/package" Target="../embeddings/Planilha_do_Microsoft_Excel1.xlsx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chart" Target="../charts/chart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50.xml"/><Relationship Id="rId7" Type="http://schemas.openxmlformats.org/officeDocument/2006/relationships/package" Target="../embeddings/Planilha_do_Microsoft_Excel2.xlsx"/><Relationship Id="rId2" Type="http://schemas.openxmlformats.org/officeDocument/2006/relationships/tags" Target="../tags/tag4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52.xml"/><Relationship Id="rId7" Type="http://schemas.openxmlformats.org/officeDocument/2006/relationships/package" Target="../embeddings/Planilha_do_Microsoft_Excel3.xlsx"/><Relationship Id="rId2" Type="http://schemas.openxmlformats.org/officeDocument/2006/relationships/tags" Target="../tags/tag5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34" Type="http://schemas.openxmlformats.org/officeDocument/2006/relationships/image" Target="../media/image23.emf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oleObject" Target="../embeddings/oleObject22.bin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2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image" Target="../media/image22.emf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4.emf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oleObject" Target="../embeddings/oleObject21.bin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image" Target="../media/image1.emf"/><Relationship Id="rId35" Type="http://schemas.openxmlformats.org/officeDocument/2006/relationships/package" Target="../embeddings/Planilha_do_Microsoft_Excel4.xls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emf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oleObject" Target="../embeddings/oleObject24.bin"/><Relationship Id="rId2" Type="http://schemas.openxmlformats.org/officeDocument/2006/relationships/tags" Target="../tags/tag79.xml"/><Relationship Id="rId16" Type="http://schemas.openxmlformats.org/officeDocument/2006/relationships/image" Target="../media/image27.png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23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1.emf"/><Relationship Id="rId10" Type="http://schemas.openxmlformats.org/officeDocument/2006/relationships/tags" Target="../tags/tag87.xml"/><Relationship Id="rId19" Type="http://schemas.openxmlformats.org/officeDocument/2006/relationships/package" Target="../embeddings/Planilha_do_Microsoft_Excel5.xlsx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91.xml"/><Relationship Id="rId7" Type="http://schemas.openxmlformats.org/officeDocument/2006/relationships/package" Target="../embeddings/Planilha_do_Microsoft_Excel6.xlsx"/><Relationship Id="rId2" Type="http://schemas.openxmlformats.org/officeDocument/2006/relationships/tags" Target="../tags/tag9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.xml"/><Relationship Id="rId7" Type="http://schemas.openxmlformats.org/officeDocument/2006/relationships/package" Target="../embeddings/Planilha_do_Microsoft_Excel.xlsx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link%20d&#233;ficit.pptx" TargetMode="External"/><Relationship Id="rId3" Type="http://schemas.openxmlformats.org/officeDocument/2006/relationships/tags" Target="../tags/tag9.xml"/><Relationship Id="rId7" Type="http://schemas.openxmlformats.org/officeDocument/2006/relationships/diagramData" Target="../diagrams/data1.xml"/><Relationship Id="rId12" Type="http://schemas.openxmlformats.org/officeDocument/2006/relationships/hyperlink" Target="link%20DEC-FEC.pptx" TargetMode="External"/><Relationship Id="rId2" Type="http://schemas.openxmlformats.org/officeDocument/2006/relationships/tags" Target="../tags/tag8.xml"/><Relationship Id="rId16" Type="http://schemas.openxmlformats.org/officeDocument/2006/relationships/hyperlink" Target="link%20servi&#231;o_d&#237;vida.pptx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5.bin"/><Relationship Id="rId15" Type="http://schemas.openxmlformats.org/officeDocument/2006/relationships/hyperlink" Target="link%20investimento.pptx" TargetMode="Externa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Relationship Id="rId14" Type="http://schemas.openxmlformats.org/officeDocument/2006/relationships/hyperlink" Target="link%20contrato_concess&#227;o.ppt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9.emf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oleObject" Target="../embeddings/oleObject7.bin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3.emf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oleObject" Target="../embeddings/oleObject6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chart" Target="../charts/char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chart" Target="../charts/chart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bertu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69136"/>
            <a:ext cx="9144000" cy="5388864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214282" y="1714488"/>
            <a:ext cx="8640000" cy="1588"/>
          </a:xfrm>
          <a:prstGeom prst="line">
            <a:avLst/>
          </a:prstGeom>
          <a:ln w="69850" cmpd="thickThin">
            <a:solidFill>
              <a:srgbClr val="F692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323528" y="1916832"/>
            <a:ext cx="8280145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latin typeface="Georgia" pitchFamily="18" charset="0"/>
              </a:rPr>
              <a:t>Relatório de Resultados da Gestão 2016</a:t>
            </a:r>
            <a:endParaRPr lang="pt-BR" sz="4000" b="1" dirty="0" smtClean="0">
              <a:latin typeface="Georgia" pitchFamily="18" charset="0"/>
            </a:endParaRPr>
          </a:p>
        </p:txBody>
      </p:sp>
      <p:graphicFrame>
        <p:nvGraphicFramePr>
          <p:cNvPr id="3" name="Objeto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4817522"/>
              </p:ext>
            </p:extLst>
          </p:nvPr>
        </p:nvGraphicFramePr>
        <p:xfrm>
          <a:off x="214282" y="399161"/>
          <a:ext cx="2184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4" name="CorelDRAW" r:id="rId4" imgW="4678680" imgH="2042160" progId="">
                  <p:embed/>
                </p:oleObj>
              </mc:Choice>
              <mc:Fallback>
                <p:oleObj name="CorelDRAW" r:id="rId4" imgW="4678680" imgH="2042160" progId="">
                  <p:embed/>
                  <p:pic>
                    <p:nvPicPr>
                      <p:cNvPr id="0" name="Object 1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99161"/>
                        <a:ext cx="2184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5" name="Objeto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MACRODESAFIOS CEB DISTRIBUIÇÃO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6" name="Diagram 8"/>
          <p:cNvGraphicFramePr>
            <a:graphicFrameLocks/>
          </p:cNvGraphicFramePr>
          <p:nvPr/>
        </p:nvGraphicFramePr>
        <p:xfrm>
          <a:off x="539552" y="44624"/>
          <a:ext cx="77768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7" name="Retângulo 46">
            <a:hlinkClick r:id="rId12" action="ppaction://hlinkpres?slideindex=1&amp;slidetitle="/>
          </p:cNvPr>
          <p:cNvSpPr/>
          <p:nvPr/>
        </p:nvSpPr>
        <p:spPr>
          <a:xfrm rot="9253632">
            <a:off x="4429075" y="3135003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Atender metas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para 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DEC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pt-B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FEC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tângulo 47">
            <a:hlinkClick r:id="rId13" action="ppaction://hlinkpres?slideindex=1&amp;slidetitle="/>
          </p:cNvPr>
          <p:cNvSpPr/>
          <p:nvPr/>
        </p:nvSpPr>
        <p:spPr>
          <a:xfrm rot="9824961">
            <a:off x="1026352" y="3855083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Eliminar o </a:t>
            </a:r>
            <a:r>
              <a:rPr kumimoji="0" lang="pt-B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Deficit</a:t>
            </a: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Fiscal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tângulo 48">
            <a:hlinkClick r:id="rId14" action="ppaction://hlinkpres?slideindex=1&amp;slidetitle="/>
          </p:cNvPr>
          <p:cNvSpPr/>
          <p:nvPr/>
        </p:nvSpPr>
        <p:spPr>
          <a:xfrm rot="9675987">
            <a:off x="2734357" y="3394011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Cumprir  compromissos do Contrato de Concessão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tângulo 51">
            <a:hlinkClick r:id="rId15" action="ppaction://hlinkpres?slideindex=1&amp;slidetitle="/>
          </p:cNvPr>
          <p:cNvSpPr/>
          <p:nvPr/>
        </p:nvSpPr>
        <p:spPr>
          <a:xfrm rot="9156246">
            <a:off x="5961430" y="2912181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Realizar os investimentos necessários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tângulo 52">
            <a:hlinkClick r:id="rId16" action="ppaction://hlinkpres?slideindex=1&amp;slidetitle="/>
          </p:cNvPr>
          <p:cNvSpPr/>
          <p:nvPr/>
        </p:nvSpPr>
        <p:spPr>
          <a:xfrm rot="8862339">
            <a:off x="7397273" y="2624150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Reduzir 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Serviço da Dívida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4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OPERACIONAL CEB D – DEC/2016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905779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Georgia" pitchFamily="18" charset="0"/>
              </a:rPr>
              <a:t>DEC e FEC ficam dentro das metas ANEEL e registram os melhores resultados desde a criação dos indicadores</a:t>
            </a:r>
            <a:endParaRPr lang="pt-BR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42" name="Gráfico 41"/>
          <p:cNvGraphicFramePr/>
          <p:nvPr/>
        </p:nvGraphicFramePr>
        <p:xfrm>
          <a:off x="179512" y="1844824"/>
          <a:ext cx="86409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-36512" y="6021288"/>
            <a:ext cx="6398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* O valor de 2016 tem como referência o acumulado móvel de 01/2016 até 12/2016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7920880" cy="49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OPERACIONAL CEB D – DEC/2017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908720"/>
            <a:ext cx="7488832" cy="517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OPERACIONAL CEB D – DEC/2017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OPERACIONAL CEB D – FEC/2016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905779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Georgia" pitchFamily="18" charset="0"/>
              </a:rPr>
              <a:t>DEC e FEC ficam dentro das metas ANEEL e registram os melhores resultados desde a criação dos indicadores</a:t>
            </a:r>
            <a:endParaRPr lang="pt-BR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-36512" y="6021288"/>
            <a:ext cx="6398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* O valor de 2016 tem como referência o acumulado móvel de 01/2016 até 12/2016</a:t>
            </a:r>
            <a:endParaRPr lang="pt-BR" sz="1400" b="1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179512" y="1844824"/>
          <a:ext cx="86409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24744"/>
            <a:ext cx="7992888" cy="4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OPERACIONAL CEB D – FEC/2017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821028"/>
            <a:ext cx="7776864" cy="53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OPERACIONAL CEB D – FEC/2017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DESEMPENHO OPERACIONAL CEB D - 2016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905779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CEB, na Ouvidoria, alcança o topo do ranking da ANEEL</a:t>
            </a:r>
            <a:endParaRPr lang="pt-BR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318" r="8357"/>
          <a:stretch>
            <a:fillRect/>
          </a:stretch>
        </p:blipFill>
        <p:spPr bwMode="auto">
          <a:xfrm>
            <a:off x="1619672" y="1844824"/>
            <a:ext cx="5832202" cy="437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DESEMPENHO OPERACIONAL CEB D - 2016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905779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CEB, na Ouvidoria, alcança o topo do ranking da ANEEL</a:t>
            </a:r>
            <a:endParaRPr lang="pt-BR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318" r="8357"/>
          <a:stretch>
            <a:fillRect/>
          </a:stretch>
        </p:blipFill>
        <p:spPr bwMode="auto">
          <a:xfrm>
            <a:off x="107950" y="1916113"/>
            <a:ext cx="3935766" cy="2953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 l="8463" r="8578"/>
          <a:stretch>
            <a:fillRect/>
          </a:stretch>
        </p:blipFill>
        <p:spPr bwMode="auto">
          <a:xfrm>
            <a:off x="4283967" y="1844824"/>
            <a:ext cx="4608513" cy="3471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7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DESEMPENHO OPERACIONAL CEB D - 2016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905779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CEB, na Ouvidoria, alcança o topo do ranking da ANEEL</a:t>
            </a:r>
            <a:endParaRPr lang="pt-BR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318" r="8357"/>
          <a:stretch>
            <a:fillRect/>
          </a:stretch>
        </p:blipFill>
        <p:spPr bwMode="auto">
          <a:xfrm>
            <a:off x="107950" y="1844824"/>
            <a:ext cx="2880086" cy="2160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 l="8463" r="8578"/>
          <a:stretch>
            <a:fillRect/>
          </a:stretch>
        </p:blipFill>
        <p:spPr bwMode="auto">
          <a:xfrm>
            <a:off x="107504" y="4077072"/>
            <a:ext cx="2880320" cy="216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 l="15517" t="6589" r="30354"/>
          <a:stretch>
            <a:fillRect/>
          </a:stretch>
        </p:blipFill>
        <p:spPr bwMode="auto">
          <a:xfrm>
            <a:off x="3131840" y="1844824"/>
            <a:ext cx="4104456" cy="4426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tângulo Arredondado 5"/>
          <p:cNvSpPr/>
          <p:nvPr/>
        </p:nvSpPr>
        <p:spPr>
          <a:xfrm>
            <a:off x="3779912" y="2948998"/>
            <a:ext cx="3588356" cy="19197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7 Pontas 6"/>
          <p:cNvSpPr/>
          <p:nvPr/>
        </p:nvSpPr>
        <p:spPr>
          <a:xfrm>
            <a:off x="7524328" y="2344802"/>
            <a:ext cx="1403648" cy="1156206"/>
          </a:xfrm>
          <a:prstGeom prst="star7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rgbClr val="0000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32753" y="2651184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FF"/>
                </a:solidFill>
              </a:rPr>
              <a:t>1º lugar</a:t>
            </a:r>
          </a:p>
          <a:p>
            <a:pPr algn="ctr"/>
            <a:r>
              <a:rPr lang="pt-BR" sz="1600" b="1" dirty="0">
                <a:solidFill>
                  <a:srgbClr val="0000FF"/>
                </a:solidFill>
              </a:rPr>
              <a:t>d</a:t>
            </a:r>
            <a:r>
              <a:rPr lang="pt-BR" sz="1600" b="1" dirty="0" smtClean="0">
                <a:solidFill>
                  <a:srgbClr val="0000FF"/>
                </a:solidFill>
              </a:rPr>
              <a:t>o BRASIL</a:t>
            </a:r>
            <a:endParaRPr lang="pt-BR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802-D390-4BF3-A772-F58ACE231A00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20"/>
            <a:ext cx="9144000" cy="50895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16947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GRUPO CEB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7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DESEMPENHO OPERACIONAL CEB D - 2016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772615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CEB fica em 4º lugar no prêmio ABRADEE, na categoria E</a:t>
            </a:r>
            <a:r>
              <a:rPr lang="pt-BR" sz="2800" dirty="0" smtClean="0">
                <a:solidFill>
                  <a:schemeClr val="tx1"/>
                </a:solidFill>
                <a:latin typeface="Georgia" pitchFamily="18" charset="0"/>
              </a:rPr>
              <a:t>volução do Desempenho</a:t>
            </a: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2" name="CaixaDeTexto 171"/>
          <p:cNvSpPr txBox="1"/>
          <p:nvPr/>
        </p:nvSpPr>
        <p:spPr>
          <a:xfrm>
            <a:off x="5652120" y="1896506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Georgia" pitchFamily="18" charset="0"/>
                <a:cs typeface="Arial" pitchFamily="34" charset="0"/>
              </a:rPr>
              <a:t>Finalista do Prêmio ABRADEE na categoria Evolução do Desempenho</a:t>
            </a:r>
            <a:endParaRPr lang="pt-BR" sz="1400" b="1" dirty="0"/>
          </a:p>
        </p:txBody>
      </p:sp>
      <p:cxnSp>
        <p:nvCxnSpPr>
          <p:cNvPr id="179" name="Conector reto 178"/>
          <p:cNvCxnSpPr/>
          <p:nvPr/>
        </p:nvCxnSpPr>
        <p:spPr>
          <a:xfrm>
            <a:off x="5076056" y="1844824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005064"/>
            <a:ext cx="1904303" cy="179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ixaDeTexto 40"/>
          <p:cNvSpPr txBox="1"/>
          <p:nvPr/>
        </p:nvSpPr>
        <p:spPr>
          <a:xfrm>
            <a:off x="5652120" y="2617748"/>
            <a:ext cx="334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Georgia" pitchFamily="18" charset="0"/>
                <a:cs typeface="Arial" pitchFamily="34" charset="0"/>
              </a:rPr>
              <a:t>Análise de indicadores operacionais, econômico-financeiros, de satisfação do consumidor, de gestão e de responsabilidade social</a:t>
            </a:r>
            <a:endParaRPr lang="pt-BR" sz="1400" b="1" dirty="0"/>
          </a:p>
        </p:txBody>
      </p:sp>
      <p:pic>
        <p:nvPicPr>
          <p:cNvPr id="42" name="Picture 189" descr="Resultado de imagem para ico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916832"/>
            <a:ext cx="361604" cy="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9" descr="Resultado de imagem para ico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707356"/>
            <a:ext cx="361604" cy="3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1475656" y="2132856"/>
          <a:ext cx="20478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8" name="Planilha" r:id="rId10" imgW="2047950" imgH="2457450" progId="">
                  <p:embed/>
                </p:oleObj>
              </mc:Choice>
              <mc:Fallback>
                <p:oleObj name="Planilha" r:id="rId10" imgW="2047950" imgH="245745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32856"/>
                        <a:ext cx="20478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DESEMPENHO OPERACIONAL CEB D - 2016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8590247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CEB obteve notas maiores na pesquisa ABRADEE – </a:t>
            </a:r>
            <a:r>
              <a:rPr lang="pt-BR" sz="2400" dirty="0">
                <a:solidFill>
                  <a:schemeClr val="tx1"/>
                </a:solidFill>
                <a:latin typeface="Georgia" pitchFamily="18" charset="0"/>
              </a:rPr>
              <a:t>ISQP (Índice de </a:t>
            </a:r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Satisfação </a:t>
            </a:r>
            <a:r>
              <a:rPr lang="pt-BR" sz="2400" dirty="0">
                <a:solidFill>
                  <a:schemeClr val="tx1"/>
                </a:solidFill>
                <a:latin typeface="Georgia" pitchFamily="18" charset="0"/>
              </a:rPr>
              <a:t>com a </a:t>
            </a:r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Qualidade Percebida</a:t>
            </a:r>
            <a:r>
              <a:rPr lang="pt-BR" sz="2400" dirty="0">
                <a:solidFill>
                  <a:schemeClr val="tx1"/>
                </a:solidFill>
                <a:latin typeface="Georgia" pitchFamily="18" charset="0"/>
              </a:rPr>
              <a:t>)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30505"/>
              </p:ext>
            </p:extLst>
          </p:nvPr>
        </p:nvGraphicFramePr>
        <p:xfrm>
          <a:off x="323528" y="1844824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bertu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69136"/>
            <a:ext cx="9144000" cy="53888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9987" y="908720"/>
            <a:ext cx="7456509" cy="735341"/>
          </a:xfrm>
        </p:spPr>
        <p:txBody>
          <a:bodyPr>
            <a:noAutofit/>
          </a:bodyPr>
          <a:lstStyle/>
          <a:p>
            <a:pPr algn="r"/>
            <a:r>
              <a:rPr lang="en-US" dirty="0" err="1" smtClean="0">
                <a:latin typeface="Georgia" pitchFamily="18" charset="0"/>
              </a:rPr>
              <a:t>Orçamento</a:t>
            </a:r>
            <a:endParaRPr lang="pt-BR" sz="2400" dirty="0">
              <a:latin typeface="Georgia" pitchFamily="18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14282" y="1714488"/>
            <a:ext cx="8640000" cy="1588"/>
          </a:xfrm>
          <a:prstGeom prst="line">
            <a:avLst/>
          </a:prstGeom>
          <a:ln w="69850" cmpd="thickThin">
            <a:solidFill>
              <a:srgbClr val="F692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323528" y="1916832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latin typeface="Georgia" pitchFamily="18" charset="0"/>
              </a:rPr>
              <a:t>Orçamento - 2016</a:t>
            </a:r>
            <a:endParaRPr lang="pt-BR" sz="4000" b="1" dirty="0" smtClean="0">
              <a:latin typeface="Georgia" pitchFamily="18" charset="0"/>
            </a:endParaRPr>
          </a:p>
        </p:txBody>
      </p:sp>
      <p:graphicFrame>
        <p:nvGraphicFramePr>
          <p:cNvPr id="3" name="Objeto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4817522"/>
              </p:ext>
            </p:extLst>
          </p:nvPr>
        </p:nvGraphicFramePr>
        <p:xfrm>
          <a:off x="214282" y="399161"/>
          <a:ext cx="2184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2" name="CorelDRAW" r:id="rId4" imgW="4678680" imgH="2042160" progId="">
                  <p:embed/>
                </p:oleObj>
              </mc:Choice>
              <mc:Fallback>
                <p:oleObj name="CorelDRAW" r:id="rId4" imgW="4678680" imgH="2042160" progId="">
                  <p:embed/>
                  <p:pic>
                    <p:nvPicPr>
                      <p:cNvPr id="0" name="Object 1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99161"/>
                        <a:ext cx="2184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ORÇAMENTO 2016 – CEB HOLDING S.A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3" name="Espaço Reservado para Número de Slide 99"/>
          <p:cNvSpPr>
            <a:spLocks noGrp="1"/>
          </p:cNvSpPr>
          <p:nvPr>
            <p:ph type="sldNum" sz="quarter" idx="12"/>
          </p:nvPr>
        </p:nvSpPr>
        <p:spPr>
          <a:xfrm>
            <a:off x="8411281" y="6409038"/>
            <a:ext cx="664022" cy="365125"/>
          </a:xfrm>
        </p:spPr>
        <p:txBody>
          <a:bodyPr anchor="ctr"/>
          <a:lstStyle/>
          <a:p>
            <a:pPr algn="ctr"/>
            <a:fld id="{85640802-D390-4BF3-A772-F58ACE231A00}" type="slidenum">
              <a:rPr lang="pt-BR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</a:t>
            </a:fld>
            <a:endParaRPr lang="pt-B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400050" y="978371"/>
          <a:ext cx="834390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2" name="Planilha" r:id="rId7" imgW="8343810" imgH="5114925" progId="Excel.Sheet.12">
                  <p:embed/>
                </p:oleObj>
              </mc:Choice>
              <mc:Fallback>
                <p:oleObj name="Planilha" r:id="rId7" imgW="8343810" imgH="5114925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78371"/>
                        <a:ext cx="8343900" cy="511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ORÇAMENTO 2016 – CEB DISTRIBUIÇÃO S.A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3" name="Espaço Reservado para Número de Slide 99"/>
          <p:cNvSpPr>
            <a:spLocks noGrp="1"/>
          </p:cNvSpPr>
          <p:nvPr>
            <p:ph type="sldNum" sz="quarter" idx="12"/>
          </p:nvPr>
        </p:nvSpPr>
        <p:spPr>
          <a:xfrm>
            <a:off x="8411281" y="6409038"/>
            <a:ext cx="664022" cy="365125"/>
          </a:xfrm>
        </p:spPr>
        <p:txBody>
          <a:bodyPr anchor="ctr"/>
          <a:lstStyle/>
          <a:p>
            <a:pPr algn="ctr"/>
            <a:fld id="{85640802-D390-4BF3-A772-F58ACE231A00}" type="slidenum">
              <a:rPr lang="pt-BR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24</a:t>
            </a:fld>
            <a:endParaRPr lang="pt-BR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622294" y="1016633"/>
          <a:ext cx="7838138" cy="51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1" name="Planilha" r:id="rId7" imgW="8105670" imgH="5324385" progId="">
                  <p:embed/>
                </p:oleObj>
              </mc:Choice>
              <mc:Fallback>
                <p:oleObj name="Planilha" r:id="rId7" imgW="8105670" imgH="532438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94" y="1016633"/>
                        <a:ext cx="7838138" cy="5148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8" name="Slide do think-cell" r:id="rId29" imgW="360" imgH="360" progId="TCLayout.ActiveDocument.1">
                  <p:embed/>
                </p:oleObj>
              </mc:Choice>
              <mc:Fallback>
                <p:oleObj name="Slide do think-cell" r:id="rId29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ORÇAMENTO 2016 – CEB DISTRIBUIÇÃO S.A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7255756" y="1146150"/>
            <a:ext cx="199676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  <a:latin typeface="Georgia" pitchFamily="18" charset="0"/>
              </a:rPr>
              <a:t>R$ milhões</a:t>
            </a:r>
            <a:endParaRPr lang="pt-BR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6209" y="841728"/>
            <a:ext cx="772615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Georgia" pitchFamily="18" charset="0"/>
              </a:rPr>
              <a:t>Receitas</a:t>
            </a: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50" name="Objeto 49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74085363"/>
              </p:ext>
            </p:extLst>
          </p:nvPr>
        </p:nvGraphicFramePr>
        <p:xfrm>
          <a:off x="7286246" y="2211983"/>
          <a:ext cx="1409670" cy="198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9" name="Gráfico" r:id="rId31" imgW="1409670" imgH="1981110" progId="MSGraph.Chart.8">
                  <p:embed followColorScheme="full"/>
                </p:oleObj>
              </mc:Choice>
              <mc:Fallback>
                <p:oleObj name="Gráfico" r:id="rId31" imgW="1409670" imgH="198111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246" y="2211983"/>
                        <a:ext cx="1409670" cy="1981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9" name="Conector reto 188"/>
          <p:cNvCxnSpPr/>
          <p:nvPr>
            <p:custDataLst>
              <p:tags r:id="rId5"/>
            </p:custDataLst>
          </p:nvPr>
        </p:nvCxnSpPr>
        <p:spPr bwMode="auto">
          <a:xfrm>
            <a:off x="7686296" y="1837333"/>
            <a:ext cx="60483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to 189"/>
          <p:cNvCxnSpPr/>
          <p:nvPr>
            <p:custDataLst>
              <p:tags r:id="rId6"/>
            </p:custDataLst>
          </p:nvPr>
        </p:nvCxnSpPr>
        <p:spPr bwMode="auto">
          <a:xfrm>
            <a:off x="8244408" y="1837333"/>
            <a:ext cx="0" cy="660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to 187"/>
          <p:cNvCxnSpPr/>
          <p:nvPr>
            <p:custDataLst>
              <p:tags r:id="rId7"/>
            </p:custDataLst>
          </p:nvPr>
        </p:nvCxnSpPr>
        <p:spPr bwMode="auto">
          <a:xfrm flipV="1">
            <a:off x="7812360" y="1837333"/>
            <a:ext cx="0" cy="21272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spaço Reservado para Texto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930771" y="4191595"/>
            <a:ext cx="722312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3EAD08-F535-49DC-A659-F8D29799C0AC}" type="datetime'Re''''a''l''''''iz''''''ad''''''''''''''''''''''''''''''o'''''">
              <a:rPr lang="pt-BR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Realizado</a:t>
            </a:fld>
            <a:endParaRPr lang="pt-BR" sz="1200" b="1" dirty="0">
              <a:sym typeface="+mn-lt"/>
            </a:endParaRPr>
          </a:p>
        </p:txBody>
      </p:sp>
      <p:sp>
        <p:nvSpPr>
          <p:cNvPr id="187" name="Espaço Reservado para Texto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596336" y="1628800"/>
            <a:ext cx="709612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501C0154-11EC-42F1-8570-D90609F570D9}" type="datetime'''-''''''''''''''''2''''5'''''''''''''',''''''4''''''''%'">
              <a:rPr lang="pt-BR" altLang="en-US" sz="1200" b="1" smtClean="0"/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-25,4%</a:t>
            </a:fld>
            <a:endParaRPr lang="pt-BR" sz="1200" b="1">
              <a:sym typeface="+mn-lt"/>
            </a:endParaRPr>
          </a:p>
        </p:txBody>
      </p:sp>
      <p:sp>
        <p:nvSpPr>
          <p:cNvPr id="77" name="Espaço Reservado para Texto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297358" y="2088158"/>
            <a:ext cx="7794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CA85BA-EC2A-4A4A-B208-E0C884E6648B}" type="datetime'''5''''''''''.2''''''''''5''''6''.''''''''''''4''5''''9'''''''">
              <a:rPr lang="pt-BR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5.256.459</a:t>
            </a:fld>
            <a:endParaRPr lang="pt-BR" sz="1200" b="1">
              <a:sym typeface="+mn-lt"/>
            </a:endParaRPr>
          </a:p>
        </p:txBody>
      </p:sp>
      <p:sp>
        <p:nvSpPr>
          <p:cNvPr id="78" name="Espaço Reservado para Texto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902196" y="2535833"/>
            <a:ext cx="7794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33376B-B4DB-43BF-91B7-FC3B899CA043}" type="datetime'3.''''''''''92''''''1.''''7''''''''''''''''''1''''2'''''''''">
              <a:rPr lang="pt-BR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3.921.712</a:t>
            </a:fld>
            <a:endParaRPr lang="pt-BR" sz="1200" b="1">
              <a:sym typeface="+mn-lt"/>
            </a:endParaRPr>
          </a:p>
        </p:txBody>
      </p:sp>
      <p:sp>
        <p:nvSpPr>
          <p:cNvPr id="51" name="Espaço Reservado para Texto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413246" y="4191595"/>
            <a:ext cx="546100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A3D142-5ADA-40AF-BFC4-8134CA820ADD}" type="datetime'O''''''''''''''''''''r''''''''ça''''''''''d''''''''''''''o'''">
              <a:rPr lang="pt-BR" altLang="en-US" sz="12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Orçado</a:t>
            </a:fld>
            <a:endParaRPr lang="pt-BR" sz="1200" b="1" dirty="0">
              <a:sym typeface="+mn-lt"/>
            </a:endParaRPr>
          </a:p>
        </p:txBody>
      </p:sp>
      <p:graphicFrame>
        <p:nvGraphicFramePr>
          <p:cNvPr id="79" name="Objeto 78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26486803"/>
              </p:ext>
            </p:extLst>
          </p:nvPr>
        </p:nvGraphicFramePr>
        <p:xfrm>
          <a:off x="1430388" y="3079229"/>
          <a:ext cx="180981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0" name="Gráfico" r:id="rId33" imgW="1809810" imgH="1285875" progId="MSGraph.Chart.8">
                  <p:embed followColorScheme="full"/>
                </p:oleObj>
              </mc:Choice>
              <mc:Fallback>
                <p:oleObj name="Gráfico" r:id="rId33" imgW="1809810" imgH="1285875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88" y="3079229"/>
                        <a:ext cx="180981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Conector reto 114"/>
          <p:cNvCxnSpPr/>
          <p:nvPr>
            <p:custDataLst>
              <p:tags r:id="rId14"/>
            </p:custDataLst>
          </p:nvPr>
        </p:nvCxnSpPr>
        <p:spPr bwMode="auto">
          <a:xfrm flipH="1">
            <a:off x="3830688" y="3415779"/>
            <a:ext cx="595312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>
            <p:custDataLst>
              <p:tags r:id="rId15"/>
            </p:custDataLst>
          </p:nvPr>
        </p:nvCxnSpPr>
        <p:spPr bwMode="auto">
          <a:xfrm>
            <a:off x="2759125" y="3731691"/>
            <a:ext cx="1666875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>
            <p:custDataLst>
              <p:tags r:id="rId16"/>
            </p:custDataLst>
          </p:nvPr>
        </p:nvCxnSpPr>
        <p:spPr bwMode="auto">
          <a:xfrm flipH="1">
            <a:off x="3830688" y="3352279"/>
            <a:ext cx="1431925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>
            <p:custDataLst>
              <p:tags r:id="rId17"/>
            </p:custDataLst>
          </p:nvPr>
        </p:nvCxnSpPr>
        <p:spPr bwMode="auto">
          <a:xfrm flipV="1">
            <a:off x="4426000" y="3415779"/>
            <a:ext cx="0" cy="315912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>
            <p:custDataLst>
              <p:tags r:id="rId18"/>
            </p:custDataLst>
          </p:nvPr>
        </p:nvCxnSpPr>
        <p:spPr bwMode="auto">
          <a:xfrm>
            <a:off x="3149650" y="4079354"/>
            <a:ext cx="211296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>
            <p:custDataLst>
              <p:tags r:id="rId19"/>
            </p:custDataLst>
          </p:nvPr>
        </p:nvCxnSpPr>
        <p:spPr bwMode="auto">
          <a:xfrm flipV="1">
            <a:off x="5262613" y="3352279"/>
            <a:ext cx="0" cy="7270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spaço Reservado para Texto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151238" y="3277666"/>
            <a:ext cx="641350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4028B0-3198-4691-A79E-DB26E94EB0AD}" type="datetime'''''1''''''''''14''''''''''''''''.''0''''''''''7''''''9'''''''">
              <a:rPr lang="pt-BR" altLang="en-US" sz="1400" b="1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114.079</a:t>
            </a:fld>
            <a:endParaRPr lang="pt-BR" sz="1400" b="1" dirty="0">
              <a:sym typeface="+mn-lt"/>
            </a:endParaRPr>
          </a:p>
        </p:txBody>
      </p:sp>
      <p:sp>
        <p:nvSpPr>
          <p:cNvPr id="80" name="Espaço Reservado para Texto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49313" y="3277666"/>
            <a:ext cx="1023937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ED16BAC-5B82-4F10-9384-F462D0593537}" type="datetime'O''u''''''t''''''''''ra''s'' ''F''o''''''n''''te''''''''''s'">
              <a:rPr lang="pt-BR" altLang="en-US" sz="14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Outras Fontes</a:t>
            </a:fld>
            <a:endParaRPr lang="pt-BR" sz="1400" b="1" dirty="0">
              <a:sym typeface="+mn-lt"/>
            </a:endParaRPr>
          </a:p>
        </p:txBody>
      </p:sp>
      <p:sp>
        <p:nvSpPr>
          <p:cNvPr id="100" name="Espaço Reservado para Texto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95425" y="3625329"/>
            <a:ext cx="377825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0714ECB-C891-476D-BE57-F9C2B85E66E7}" type="datetime'''''A''''''''''''''F''A''''''''''''C'''''">
              <a:rPr lang="pt-BR" altLang="en-US" sz="14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AFAC</a:t>
            </a:fld>
            <a:endParaRPr lang="pt-BR" sz="1400" b="1" dirty="0">
              <a:sym typeface="+mn-lt"/>
            </a:endParaRPr>
          </a:p>
        </p:txBody>
      </p:sp>
      <p:sp>
        <p:nvSpPr>
          <p:cNvPr id="104" name="Espaço Reservado para Texto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560688" y="3972991"/>
            <a:ext cx="5508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F47BC9-856C-4201-B8DE-B7FA44A65A2F}" type="datetime'''''''''7''''''1''.''''''0''''''0''''''0'''''''''''''">
              <a:rPr lang="pt-BR" altLang="en-US" sz="1400" b="1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71.000</a:t>
            </a:fld>
            <a:endParaRPr lang="pt-BR" sz="1400" b="1" dirty="0">
              <a:sym typeface="+mn-lt"/>
            </a:endParaRPr>
          </a:p>
        </p:txBody>
      </p:sp>
      <p:sp>
        <p:nvSpPr>
          <p:cNvPr id="105" name="Espaço Reservado para Texto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170163" y="3625329"/>
            <a:ext cx="5508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17FF2C-4944-4BD9-9AD9-B6C71A5BD4C1}" type="datetime'''''''4''3''''''''''''''''.''''''''07''''''''''''9'''">
              <a:rPr lang="pt-BR" altLang="en-US" sz="1400" b="1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43.079</a:t>
            </a:fld>
            <a:endParaRPr lang="pt-BR" sz="1400" b="1" dirty="0">
              <a:sym typeface="+mn-lt"/>
            </a:endParaRPr>
          </a:p>
        </p:txBody>
      </p:sp>
      <p:sp>
        <p:nvSpPr>
          <p:cNvPr id="101" name="Espaço Reservado para Texto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85850" y="3972991"/>
            <a:ext cx="787400" cy="2127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CA882D8-4973-46CB-B711-A0D7AE9A7CC5}" type="datetime'''''''''''D''''''eb''''''''ë''''n''''''t''''u''''re'''''">
              <a:rPr lang="pt-BR" altLang="en-US" sz="14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Debënture</a:t>
            </a:fld>
            <a:endParaRPr lang="pt-BR" sz="1400" b="1" dirty="0">
              <a:sym typeface="+mn-lt"/>
            </a:endParaRPr>
          </a:p>
        </p:txBody>
      </p:sp>
      <p:sp>
        <p:nvSpPr>
          <p:cNvPr id="106" name="Espaço Reservado para Texto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946700" y="3579291"/>
            <a:ext cx="633412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DC47C451-0C2C-45BE-ACD0-3BFE377ACDAD}" type="datetime'''3''''''''''''''''7'''''''''''',''''8''''''''''''''''''%'">
              <a:rPr lang="pt-BR" altLang="en-US" sz="1400" b="1" smtClean="0"/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37,8%</a:t>
            </a:fld>
            <a:endParaRPr lang="pt-BR" sz="1400" b="1">
              <a:sym typeface="+mn-lt"/>
            </a:endParaRPr>
          </a:p>
        </p:txBody>
      </p:sp>
      <p:sp>
        <p:nvSpPr>
          <p:cNvPr id="110" name="Espaço Reservado para Texto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983088" y="3436416"/>
            <a:ext cx="887412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99270B56-1E08-4A82-A2F7-EBD95EF4B78E}" type="datetime'''''''''''''''''''''+''''1''6''''4,8''%'''''''''''">
              <a:rPr lang="pt-BR" altLang="en-US" sz="1400" b="1" smtClean="0"/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+164,8%</a:t>
            </a:fld>
            <a:endParaRPr lang="pt-BR" sz="1400" b="1">
              <a:sym typeface="+mn-lt"/>
            </a:endParaRPr>
          </a:p>
        </p:txBody>
      </p:sp>
      <p:graphicFrame>
        <p:nvGraphicFramePr>
          <p:cNvPr id="166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054"/>
              </p:ext>
            </p:extLst>
          </p:nvPr>
        </p:nvGraphicFramePr>
        <p:xfrm>
          <a:off x="323528" y="1805186"/>
          <a:ext cx="5688336" cy="118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1" name="Planilha" r:id="rId35" imgW="5029290" imgH="1047840" progId="">
                  <p:embed/>
                </p:oleObj>
              </mc:Choice>
              <mc:Fallback>
                <p:oleObj name="Planilha" r:id="rId35" imgW="5029290" imgH="104784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05186"/>
                        <a:ext cx="5688336" cy="1185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72748"/>
              </p:ext>
            </p:extLst>
          </p:nvPr>
        </p:nvGraphicFramePr>
        <p:xfrm>
          <a:off x="759156" y="4525515"/>
          <a:ext cx="6418606" cy="1746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244">
                  <a:extLst>
                    <a:ext uri="{9D8B030D-6E8A-4147-A177-3AD203B41FA5}">
                      <a16:colId xmlns:a16="http://schemas.microsoft.com/office/drawing/2014/main" val="2925677821"/>
                    </a:ext>
                  </a:extLst>
                </a:gridCol>
                <a:gridCol w="1038440">
                  <a:extLst>
                    <a:ext uri="{9D8B030D-6E8A-4147-A177-3AD203B41FA5}">
                      <a16:colId xmlns:a16="http://schemas.microsoft.com/office/drawing/2014/main" val="3629979370"/>
                    </a:ext>
                  </a:extLst>
                </a:gridCol>
                <a:gridCol w="3639922">
                  <a:extLst>
                    <a:ext uri="{9D8B030D-6E8A-4147-A177-3AD203B41FA5}">
                      <a16:colId xmlns:a16="http://schemas.microsoft.com/office/drawing/2014/main" val="1485173091"/>
                    </a:ext>
                  </a:extLst>
                </a:gridCol>
              </a:tblGrid>
              <a:tr h="261993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Principais Desvios</a:t>
                      </a:r>
                      <a:endParaRPr lang="pt-B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R$</a:t>
                      </a:r>
                      <a:r>
                        <a:rPr lang="pt-BR" sz="1200" b="1" baseline="0" dirty="0" smtClean="0"/>
                        <a:t> milhões</a:t>
                      </a:r>
                      <a:endParaRPr lang="pt-B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Comentários</a:t>
                      </a:r>
                      <a:endParaRPr lang="pt-B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86374"/>
                  </a:ext>
                </a:extLst>
              </a:tr>
              <a:tr h="245225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Aporte CEB</a:t>
                      </a:r>
                      <a:r>
                        <a:rPr lang="pt-BR" sz="1050" b="1" baseline="0" dirty="0" smtClean="0"/>
                        <a:t> Holding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534,0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Não concretizada</a:t>
                      </a:r>
                      <a:r>
                        <a:rPr lang="pt-BR" sz="1050" baseline="0" dirty="0" smtClean="0"/>
                        <a:t> a venda dos Ativos de Geração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84436"/>
                  </a:ext>
                </a:extLst>
              </a:tr>
              <a:tr h="274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dirty="0" smtClean="0"/>
                        <a:t>Bandeira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385,0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Não acionamento</a:t>
                      </a:r>
                      <a:r>
                        <a:rPr lang="pt-BR" sz="1050" baseline="0" dirty="0" smtClean="0"/>
                        <a:t> (Aneel) das Bandeiras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064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dirty="0" smtClean="0"/>
                        <a:t>Conta  CVA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240,0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Diferença de preço pela compra de energia e encargos 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6929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Retração Mercado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135,0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Redução de 4% do consumo em relação ao projetado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2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Mercado Curto Prazo (PLD)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65,2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Efeito da </a:t>
                      </a:r>
                      <a:r>
                        <a:rPr lang="pt-BR" sz="1050" dirty="0" err="1" smtClean="0"/>
                        <a:t>sobrecontratação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77711"/>
                  </a:ext>
                </a:extLst>
              </a:tr>
            </a:tbl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86209" y="2636912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86209" y="2636912"/>
            <a:ext cx="300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88359" y="4725144"/>
            <a:ext cx="597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59" name="Slide do think-cell" r:id="rId14" imgW="360" imgH="360" progId="TCLayout.ActiveDocument.1">
                  <p:embed/>
                </p:oleObj>
              </mc:Choice>
              <mc:Fallback>
                <p:oleObj name="Slide do think-cell" r:id="rId14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ORÇAMENTO 2016 – CEB DISTRIBUIÇÃO S.A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7020272" y="1146150"/>
            <a:ext cx="199676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  <a:latin typeface="Georgia" pitchFamily="18" charset="0"/>
              </a:rPr>
              <a:t>R$ milhões</a:t>
            </a:r>
            <a:endParaRPr lang="pt-BR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6209" y="841728"/>
            <a:ext cx="772615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Georgia" pitchFamily="18" charset="0"/>
              </a:rPr>
              <a:t>Custeio</a:t>
            </a: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1" name="Picture 189" descr="Resultado de imagem para icones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17" y="1916832"/>
            <a:ext cx="360039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CaixaDeTexto 171"/>
          <p:cNvSpPr txBox="1"/>
          <p:nvPr/>
        </p:nvSpPr>
        <p:spPr>
          <a:xfrm>
            <a:off x="5760640" y="1826821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Com a </a:t>
            </a:r>
            <a:r>
              <a:rPr lang="en-US" sz="1200" b="1" dirty="0" err="1" smtClean="0"/>
              <a:t>não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realização</a:t>
            </a:r>
            <a:r>
              <a:rPr lang="en-US" sz="1200" b="1" dirty="0" smtClean="0"/>
              <a:t> do </a:t>
            </a:r>
            <a:r>
              <a:rPr lang="en-US" sz="1200" b="1" dirty="0" err="1" smtClean="0"/>
              <a:t>crescimento</a:t>
            </a:r>
            <a:r>
              <a:rPr lang="en-US" sz="1200" b="1" dirty="0" smtClean="0"/>
              <a:t> do </a:t>
            </a:r>
            <a:r>
              <a:rPr lang="en-US" sz="1200" b="1" dirty="0" err="1" smtClean="0"/>
              <a:t>mercado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como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previsto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não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houve</a:t>
            </a:r>
            <a:r>
              <a:rPr lang="en-US" sz="1200" b="1" dirty="0" smtClean="0"/>
              <a:t> a </a:t>
            </a:r>
            <a:r>
              <a:rPr lang="en-US" sz="1200" b="1" dirty="0" err="1" smtClean="0"/>
              <a:t>necessidade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aquisicão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adicional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Energia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err="1" smtClean="0"/>
              <a:t>Não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amortização</a:t>
            </a:r>
            <a:r>
              <a:rPr lang="en-US" sz="1200" b="1" dirty="0" smtClean="0"/>
              <a:t> da </a:t>
            </a:r>
            <a:r>
              <a:rPr lang="en-US" sz="1200" b="1" dirty="0" err="1" smtClean="0"/>
              <a:t>Dívida</a:t>
            </a:r>
            <a:r>
              <a:rPr lang="en-US" sz="1200" b="1" dirty="0"/>
              <a:t> </a:t>
            </a:r>
            <a:r>
              <a:rPr lang="en-US" sz="1200" b="1" dirty="0" smtClean="0"/>
              <a:t>pela </a:t>
            </a:r>
            <a:r>
              <a:rPr lang="en-US" sz="1200" b="1" dirty="0" err="1" smtClean="0"/>
              <a:t>não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realização</a:t>
            </a:r>
            <a:r>
              <a:rPr lang="en-US" sz="1200" b="1" dirty="0" smtClean="0"/>
              <a:t> da </a:t>
            </a:r>
            <a:r>
              <a:rPr lang="en-US" sz="1200" b="1" dirty="0" err="1" smtClean="0"/>
              <a:t>Receita</a:t>
            </a:r>
            <a:r>
              <a:rPr lang="en-US" sz="1200" b="1" dirty="0" smtClean="0"/>
              <a:t> (</a:t>
            </a:r>
            <a:r>
              <a:rPr lang="en-US" sz="1200" b="1" dirty="0" err="1" smtClean="0"/>
              <a:t>Ativos</a:t>
            </a:r>
            <a:r>
              <a:rPr lang="en-US" sz="1200" b="1" dirty="0" smtClean="0"/>
              <a:t>)</a:t>
            </a:r>
            <a:endParaRPr lang="pt-BR" sz="1200" b="1" dirty="0"/>
          </a:p>
        </p:txBody>
      </p:sp>
      <p:cxnSp>
        <p:nvCxnSpPr>
          <p:cNvPr id="179" name="Conector reto 178"/>
          <p:cNvCxnSpPr/>
          <p:nvPr/>
        </p:nvCxnSpPr>
        <p:spPr>
          <a:xfrm>
            <a:off x="5220072" y="1844824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" name="Objeto 13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19800" y="3543300"/>
          <a:ext cx="1895400" cy="221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60" name="Gráfico" r:id="rId17" imgW="1895400" imgH="2219415" progId="MSGraph.Chart.8">
                  <p:embed followColorScheme="full"/>
                </p:oleObj>
              </mc:Choice>
              <mc:Fallback>
                <p:oleObj name="Gráfico" r:id="rId17" imgW="1895400" imgH="2219415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43300"/>
                        <a:ext cx="1895400" cy="2219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0" name="Conector reto 179"/>
          <p:cNvCxnSpPr/>
          <p:nvPr>
            <p:custDataLst>
              <p:tags r:id="rId5"/>
            </p:custDataLst>
          </p:nvPr>
        </p:nvCxnSpPr>
        <p:spPr bwMode="auto">
          <a:xfrm>
            <a:off x="6802437" y="3676650"/>
            <a:ext cx="1447800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to 183"/>
          <p:cNvCxnSpPr/>
          <p:nvPr>
            <p:custDataLst>
              <p:tags r:id="rId6"/>
            </p:custDataLst>
          </p:nvPr>
        </p:nvCxnSpPr>
        <p:spPr bwMode="auto">
          <a:xfrm>
            <a:off x="8212137" y="3673475"/>
            <a:ext cx="0" cy="58737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to 182"/>
          <p:cNvCxnSpPr/>
          <p:nvPr>
            <p:custDataLst>
              <p:tags r:id="rId7"/>
            </p:custDataLst>
          </p:nvPr>
        </p:nvCxnSpPr>
        <p:spPr bwMode="auto">
          <a:xfrm>
            <a:off x="7621587" y="4257675"/>
            <a:ext cx="628650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spaço Reservado para Texto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964362" y="5761037"/>
            <a:ext cx="854075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DBF614-25C2-4623-9A88-8093929AFEF8}" type="datetime'RE''A''''''L''''''IZ''''''''''''''''''''''''''A''''D''O''''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REALIZADO</a:t>
            </a:fld>
            <a:endParaRPr lang="pt-BR" sz="1400" b="1" dirty="0">
              <a:sym typeface="+mn-lt"/>
            </a:endParaRPr>
          </a:p>
        </p:txBody>
      </p:sp>
      <p:sp>
        <p:nvSpPr>
          <p:cNvPr id="141" name="Espaço Reservado para Texto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178550" y="3438525"/>
            <a:ext cx="7794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EE565A-3B65-4B1B-AD0B-AE5D24277D9F}" type="datetime'''''''4.87''''''''''''7''''.''''''3''''''''''6''5''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4.877.365</a:t>
            </a:fld>
            <a:endParaRPr lang="pt-BR" sz="1400" b="1" dirty="0">
              <a:sym typeface="+mn-lt"/>
            </a:endParaRPr>
          </a:p>
        </p:txBody>
      </p:sp>
      <p:sp>
        <p:nvSpPr>
          <p:cNvPr id="178" name="Espaço Reservado para Texto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858125" y="3792537"/>
            <a:ext cx="708025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AD2130B3-80DF-4565-A563-A7298781A63B}" type="datetime'''''''-''''2''''9'''',''''''''3''''''''''''''''''''''%'">
              <a:rPr lang="pt-BR" altLang="en-US" sz="1400" b="1" smtClean="0"/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-29,3%</a:t>
            </a:fld>
            <a:endParaRPr lang="pt-BR" sz="1400" b="1">
              <a:sym typeface="+mn-lt"/>
            </a:endParaRPr>
          </a:p>
        </p:txBody>
      </p:sp>
      <p:sp>
        <p:nvSpPr>
          <p:cNvPr id="142" name="Espaço Reservado para Texto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002462" y="4019550"/>
            <a:ext cx="7794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74669C-3619-4E21-9732-4B5946C041A1}" type="datetime'''''''3''.''''''4''''''46.''''4''''''''''''2''''5''''''''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3.446.425</a:t>
            </a:fld>
            <a:endParaRPr lang="pt-BR" sz="1400" b="1" dirty="0">
              <a:sym typeface="+mn-lt"/>
            </a:endParaRPr>
          </a:p>
        </p:txBody>
      </p:sp>
      <p:sp>
        <p:nvSpPr>
          <p:cNvPr id="135" name="Espaço Reservado para Texto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234112" y="5761037"/>
            <a:ext cx="666750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F988DD-DDD4-46B3-838A-D9907CE64F79}" type="datetime'''''''''''''''O''''R''''ÇA''''''''''''''DO''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ORÇADO</a:t>
            </a:fld>
            <a:endParaRPr lang="pt-BR" sz="1400" b="1" dirty="0">
              <a:sym typeface="+mn-lt"/>
            </a:endParaRPr>
          </a:p>
        </p:txBody>
      </p:sp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107504" y="1844823"/>
          <a:ext cx="5040560" cy="286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61" name="Planilha" r:id="rId19" imgW="6210270" imgH="3524160" progId="">
                  <p:embed/>
                </p:oleObj>
              </mc:Choice>
              <mc:Fallback>
                <p:oleObj name="Planilha" r:id="rId19" imgW="6210270" imgH="35241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44823"/>
                        <a:ext cx="5040560" cy="2860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89" descr="Resultado de imagem para icones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87" y="2576217"/>
            <a:ext cx="360039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Georgia" pitchFamily="18" charset="0"/>
              </a:rPr>
              <a:t>ORÇAMENTO 2016 – CEB DISTRIBUIÇÃO S.A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3635896" y="1628800"/>
            <a:ext cx="8898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chemeClr val="tx1"/>
                </a:solidFill>
              </a:rPr>
              <a:t>R$ x mil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6209" y="841728"/>
            <a:ext cx="7726151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Georgia" pitchFamily="18" charset="0"/>
              </a:rPr>
              <a:t>Investimentos</a:t>
            </a: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69162"/>
              </p:ext>
            </p:extLst>
          </p:nvPr>
        </p:nvGraphicFramePr>
        <p:xfrm>
          <a:off x="319680" y="2009991"/>
          <a:ext cx="6412560" cy="196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5" name="Planilha" r:id="rId7" imgW="6210270" imgH="1905090" progId="">
                  <p:embed/>
                </p:oleObj>
              </mc:Choice>
              <mc:Fallback>
                <p:oleObj name="Planilha" r:id="rId7" imgW="6210270" imgH="190509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80" y="2009991"/>
                        <a:ext cx="6412560" cy="196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09512"/>
              </p:ext>
            </p:extLst>
          </p:nvPr>
        </p:nvGraphicFramePr>
        <p:xfrm>
          <a:off x="673674" y="4505423"/>
          <a:ext cx="7354710" cy="1659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5194">
                  <a:extLst>
                    <a:ext uri="{9D8B030D-6E8A-4147-A177-3AD203B41FA5}">
                      <a16:colId xmlns:a16="http://schemas.microsoft.com/office/drawing/2014/main" val="2925677821"/>
                    </a:ext>
                  </a:extLst>
                </a:gridCol>
                <a:gridCol w="1126649">
                  <a:extLst>
                    <a:ext uri="{9D8B030D-6E8A-4147-A177-3AD203B41FA5}">
                      <a16:colId xmlns:a16="http://schemas.microsoft.com/office/drawing/2014/main" val="3629979370"/>
                    </a:ext>
                  </a:extLst>
                </a:gridCol>
                <a:gridCol w="3482867">
                  <a:extLst>
                    <a:ext uri="{9D8B030D-6E8A-4147-A177-3AD203B41FA5}">
                      <a16:colId xmlns:a16="http://schemas.microsoft.com/office/drawing/2014/main" val="1485173091"/>
                    </a:ext>
                  </a:extLst>
                </a:gridCol>
              </a:tblGrid>
              <a:tr h="261993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Principais Desvios</a:t>
                      </a:r>
                      <a:endParaRPr lang="pt-B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R$</a:t>
                      </a:r>
                      <a:r>
                        <a:rPr lang="pt-BR" sz="1200" b="1" baseline="0" dirty="0" smtClean="0"/>
                        <a:t> milhões</a:t>
                      </a:r>
                      <a:endParaRPr lang="pt-B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Comentários</a:t>
                      </a:r>
                      <a:endParaRPr lang="pt-BR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86374"/>
                  </a:ext>
                </a:extLst>
              </a:tr>
              <a:tr h="259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dirty="0" smtClean="0"/>
                        <a:t>Obras da Concessão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32,0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Projeto</a:t>
                      </a:r>
                      <a:r>
                        <a:rPr lang="pt-BR" sz="1050" baseline="0" dirty="0" smtClean="0"/>
                        <a:t> </a:t>
                      </a:r>
                      <a:r>
                        <a:rPr lang="pt-BR" sz="1050" dirty="0" err="1" smtClean="0"/>
                        <a:t>Religadores</a:t>
                      </a:r>
                      <a:r>
                        <a:rPr lang="pt-BR" sz="1050" dirty="0" smtClean="0"/>
                        <a:t> (R$ 27)</a:t>
                      </a:r>
                      <a:r>
                        <a:rPr lang="pt-BR" sz="1050" baseline="0" dirty="0" smtClean="0"/>
                        <a:t> e retração do Mercado (R$ 5)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84436"/>
                  </a:ext>
                </a:extLst>
              </a:tr>
              <a:tr h="223769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Aquisição</a:t>
                      </a:r>
                      <a:r>
                        <a:rPr lang="pt-BR" sz="1050" b="1" baseline="0" dirty="0" smtClean="0"/>
                        <a:t> de Materiais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31,0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Retração de Mercado e Não realização</a:t>
                      </a:r>
                      <a:r>
                        <a:rPr lang="pt-BR" sz="1050" baseline="0" dirty="0" smtClean="0"/>
                        <a:t> de Obras </a:t>
                      </a:r>
                      <a:r>
                        <a:rPr lang="pt-BR" sz="1050" baseline="0" dirty="0" err="1" smtClean="0"/>
                        <a:t>Terracap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0646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dirty="0" smtClean="0"/>
                        <a:t>Obras Terceiros (</a:t>
                      </a:r>
                      <a:r>
                        <a:rPr lang="pt-BR" sz="1050" b="1" dirty="0" err="1" smtClean="0"/>
                        <a:t>Terracap</a:t>
                      </a:r>
                      <a:r>
                        <a:rPr lang="pt-BR" sz="1050" b="1" dirty="0" smtClean="0"/>
                        <a:t>)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19,0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Não realização</a:t>
                      </a:r>
                      <a:r>
                        <a:rPr lang="pt-BR" sz="1050" baseline="0" dirty="0" smtClean="0"/>
                        <a:t> de Obras </a:t>
                      </a:r>
                      <a:r>
                        <a:rPr lang="pt-BR" sz="1050" baseline="0" dirty="0" err="1" smtClean="0"/>
                        <a:t>Terracap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69297"/>
                  </a:ext>
                </a:extLst>
              </a:tr>
              <a:tr h="241796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Substituição de Cabos (sublacustre)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5,0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Mudança da configuração do sistema 34,5 kV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92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LDAT 138 kV</a:t>
                      </a:r>
                      <a:r>
                        <a:rPr lang="pt-BR" sz="1050" b="1" baseline="0" dirty="0" smtClean="0"/>
                        <a:t> – SE Brasília Leste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4,2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Replanejamento</a:t>
                      </a:r>
                      <a:r>
                        <a:rPr lang="pt-BR" sz="1050" baseline="0" dirty="0" smtClean="0"/>
                        <a:t> para 2017</a:t>
                      </a:r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7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bertu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69136"/>
            <a:ext cx="9144000" cy="5388864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214282" y="1714488"/>
            <a:ext cx="8640000" cy="1588"/>
          </a:xfrm>
          <a:prstGeom prst="line">
            <a:avLst/>
          </a:prstGeom>
          <a:ln w="69850" cmpd="thickThin">
            <a:solidFill>
              <a:srgbClr val="F692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251520" y="1916832"/>
            <a:ext cx="889248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dirty="0" smtClean="0">
                <a:latin typeface="Georgia" pitchFamily="18" charset="0"/>
              </a:rPr>
              <a:t>Obrigado</a:t>
            </a:r>
            <a:endParaRPr lang="pt-BR" sz="6600" b="1" dirty="0" smtClean="0">
              <a:latin typeface="Georgia" pitchFamily="18" charset="0"/>
            </a:endParaRPr>
          </a:p>
        </p:txBody>
      </p:sp>
      <p:graphicFrame>
        <p:nvGraphicFramePr>
          <p:cNvPr id="3" name="Objeto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4817522"/>
              </p:ext>
            </p:extLst>
          </p:nvPr>
        </p:nvGraphicFramePr>
        <p:xfrm>
          <a:off x="214282" y="399161"/>
          <a:ext cx="2184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4" name="CorelDRAW" r:id="rId4" imgW="4678680" imgH="2042160" progId="">
                  <p:embed/>
                </p:oleObj>
              </mc:Choice>
              <mc:Fallback>
                <p:oleObj name="CorelDRAW" r:id="rId4" imgW="4678680" imgH="2042160" progId="">
                  <p:embed/>
                  <p:pic>
                    <p:nvPicPr>
                      <p:cNvPr id="0" name="Object 1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99161"/>
                        <a:ext cx="2184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3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-2738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RESULTADO ECONÔMICO-FINANCEIRO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GRUPO CEB - 2016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278718"/>
              </p:ext>
            </p:extLst>
          </p:nvPr>
        </p:nvGraphicFramePr>
        <p:xfrm>
          <a:off x="523875" y="908720"/>
          <a:ext cx="809625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4" name="Planilha" r:id="rId7" imgW="8096220" imgH="5305515" progId="Excel.Sheet.12">
                  <p:embed/>
                </p:oleObj>
              </mc:Choice>
              <mc:Fallback>
                <p:oleObj name="Planilha" r:id="rId7" imgW="8096220" imgH="5305515" progId="Excel.Sheet.12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908720"/>
                        <a:ext cx="8096250" cy="530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MACRODESAFIOS CEB DISTRIBUIÇÃO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46" name="Diagram 8"/>
          <p:cNvGraphicFramePr>
            <a:graphicFrameLocks/>
          </p:cNvGraphicFramePr>
          <p:nvPr/>
        </p:nvGraphicFramePr>
        <p:xfrm>
          <a:off x="539552" y="44624"/>
          <a:ext cx="77768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7" name="Retângulo 46">
            <a:hlinkClick r:id="rId12" action="ppaction://hlinkpres?slideindex=1&amp;slidetitle="/>
          </p:cNvPr>
          <p:cNvSpPr/>
          <p:nvPr/>
        </p:nvSpPr>
        <p:spPr>
          <a:xfrm rot="9253632">
            <a:off x="4429075" y="3135003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Atender metas </a:t>
            </a:r>
          </a:p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</a:t>
            </a:r>
          </a:p>
          <a:p>
            <a:pPr lvl="0" algn="ctr">
              <a:spcAft>
                <a:spcPts val="0"/>
              </a:spcAft>
            </a:pP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tângulo 47">
            <a:hlinkClick r:id="rId13" action="ppaction://hlinkpres?slideindex=1&amp;slidetitle="/>
          </p:cNvPr>
          <p:cNvSpPr/>
          <p:nvPr/>
        </p:nvSpPr>
        <p:spPr>
          <a:xfrm rot="9824961">
            <a:off x="1026352" y="3855083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Eliminar o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Fiscal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tângulo 48">
            <a:hlinkClick r:id="rId14" action="ppaction://hlinkpres?slideindex=1&amp;slidetitle="/>
          </p:cNvPr>
          <p:cNvSpPr/>
          <p:nvPr/>
        </p:nvSpPr>
        <p:spPr>
          <a:xfrm rot="9675987">
            <a:off x="2734357" y="3394011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Cumprir  compromissos do Contrato de Concessão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tângulo 51">
            <a:hlinkClick r:id="rId15" action="ppaction://hlinkpres?slideindex=1&amp;slidetitle="/>
          </p:cNvPr>
          <p:cNvSpPr/>
          <p:nvPr/>
        </p:nvSpPr>
        <p:spPr>
          <a:xfrm rot="9156246">
            <a:off x="5961430" y="2912181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os investimentos necessários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52">
            <a:hlinkClick r:id="rId16" action="ppaction://hlinkpres?slideindex=1&amp;slidetitle="/>
          </p:cNvPr>
          <p:cNvSpPr/>
          <p:nvPr/>
        </p:nvSpPr>
        <p:spPr>
          <a:xfrm rot="8862339">
            <a:off x="7397273" y="2624150"/>
            <a:ext cx="1096285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o</a:t>
            </a:r>
          </a:p>
          <a:p>
            <a:pPr lvl="0" algn="ctr"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da Dívida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0802-D390-4BF3-A772-F58ACE231A00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227330" name="Picture 2" descr="Gráfico que representa a composição do valor final da Energia Elét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9339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5301208"/>
            <a:ext cx="639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Site ANEEL - http://www.aneel.gov.br/conteudo-educativo/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PARCELAS DA TARIFA DE ENERGIA ELÉTRICA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to 3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4" name="Slide do think-cell" r:id="rId23" imgW="270" imgH="270" progId="TCLayout.ActiveDocument.1">
                  <p:embed/>
                </p:oleObj>
              </mc:Choice>
              <mc:Fallback>
                <p:oleObj name="Slide do think-cell" r:id="rId23" imgW="270" imgH="270" progId="TCLayout.ActiveDocument.1">
                  <p:embed/>
                  <p:pic>
                    <p:nvPicPr>
                      <p:cNvPr id="33" name="Objeto 3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t-BR" sz="1400">
              <a:latin typeface="Calibri"/>
              <a:sym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6" name="Título 1"/>
          <p:cNvSpPr>
            <a:spLocks noGrp="1"/>
          </p:cNvSpPr>
          <p:nvPr>
            <p:ph type="title"/>
          </p:nvPr>
        </p:nvSpPr>
        <p:spPr>
          <a:xfrm>
            <a:off x="428596" y="1052736"/>
            <a:ext cx="8258204" cy="566936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Georgia" pitchFamily="18" charset="0"/>
              </a:rPr>
              <a:t>Parcela B Regulatória vs. Custos CEB-D (R$ milhões)</a:t>
            </a:r>
          </a:p>
        </p:txBody>
      </p:sp>
      <p:cxnSp>
        <p:nvCxnSpPr>
          <p:cNvPr id="147" name="Conector reto 146"/>
          <p:cNvCxnSpPr/>
          <p:nvPr/>
        </p:nvCxnSpPr>
        <p:spPr>
          <a:xfrm>
            <a:off x="0" y="1627212"/>
            <a:ext cx="6480000" cy="1588"/>
          </a:xfrm>
          <a:prstGeom prst="line">
            <a:avLst/>
          </a:prstGeom>
          <a:ln w="57150">
            <a:solidFill>
              <a:srgbClr val="F692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3" name="Espaço Reservado para Número de Slide 15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0B6B601-1DF9-4197-8586-F15644E0079C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DÉFICIT FISCAL - 2016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12" name="Conector reto 11"/>
          <p:cNvCxnSpPr/>
          <p:nvPr>
            <p:custDataLst>
              <p:tags r:id="rId4"/>
            </p:custDataLst>
          </p:nvPr>
        </p:nvCxnSpPr>
        <p:spPr bwMode="auto">
          <a:xfrm>
            <a:off x="1790700" y="2590800"/>
            <a:ext cx="6858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>
            <p:custDataLst>
              <p:tags r:id="rId5"/>
            </p:custDataLst>
          </p:nvPr>
        </p:nvCxnSpPr>
        <p:spPr bwMode="auto">
          <a:xfrm>
            <a:off x="3352800" y="4200525"/>
            <a:ext cx="6858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>
            <p:custDataLst>
              <p:tags r:id="rId6"/>
            </p:custDataLst>
          </p:nvPr>
        </p:nvCxnSpPr>
        <p:spPr bwMode="auto">
          <a:xfrm>
            <a:off x="6467475" y="4857750"/>
            <a:ext cx="6858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>
            <p:custDataLst>
              <p:tags r:id="rId7"/>
            </p:custDataLst>
          </p:nvPr>
        </p:nvCxnSpPr>
        <p:spPr bwMode="auto">
          <a:xfrm>
            <a:off x="4905375" y="4505325"/>
            <a:ext cx="6858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to 16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46467198"/>
              </p:ext>
            </p:extLst>
          </p:nvPr>
        </p:nvGraphicFramePr>
        <p:xfrm>
          <a:off x="466672" y="2487245"/>
          <a:ext cx="8010630" cy="306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5" name="Gráfico" r:id="rId25" imgW="8010549" imgH="3066979" progId="MSGraph.Chart.8">
                  <p:embed followColorScheme="full"/>
                </p:oleObj>
              </mc:Choice>
              <mc:Fallback>
                <p:oleObj name="Gráfico" r:id="rId25" imgW="8010549" imgH="3066979" progId="MSGraph.Chart.8">
                  <p:embed followColorScheme="full"/>
                  <p:pic>
                    <p:nvPicPr>
                      <p:cNvPr id="17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72" y="2487245"/>
                        <a:ext cx="8010630" cy="306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>
            <p:custDataLst>
              <p:tags r:id="rId9"/>
            </p:custDataLst>
          </p:nvPr>
        </p:nvSpPr>
        <p:spPr bwMode="auto">
          <a:xfrm>
            <a:off x="4038600" y="4259262"/>
            <a:ext cx="866775" cy="34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spaço Reservado para Texto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128712" y="3327400"/>
            <a:ext cx="458787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 smtClean="0">
                <a:solidFill>
                  <a:schemeClr val="bg1"/>
                </a:solidFill>
                <a:sym typeface="+mn-lt"/>
              </a:rPr>
              <a:t>461,9</a:t>
            </a:r>
            <a:endParaRPr lang="pt-BR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4" name="Espaço Reservado para Texto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399337" y="5046662"/>
            <a:ext cx="376237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400" b="1" dirty="0" smtClean="0">
                <a:solidFill>
                  <a:schemeClr val="bg1"/>
                </a:solidFill>
              </a:rPr>
              <a:t>-</a:t>
            </a:r>
            <a:fld id="{D81F8BFF-A158-4FE2-9126-6DB2F096A2A2}" type="datetime'''''1''''''''''''''''''6''''''1'''''''''''''''''''''''''''''''">
              <a:rPr lang="pt-BR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161</a:t>
            </a:fld>
            <a:endParaRPr lang="pt-BR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3" name="Espaço Reservado para Texto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340600" y="5551487"/>
            <a:ext cx="493712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EFCD0D-F14A-4439-AE1E-7DFC836F79B1}" type="datetime'D''''''''é''f''''''ic''i''''''t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Déficit</a:t>
            </a:fld>
            <a:endParaRPr lang="pt-BR" sz="1400" b="1" dirty="0">
              <a:sym typeface="+mn-lt"/>
            </a:endParaRPr>
          </a:p>
        </p:txBody>
      </p:sp>
      <p:sp>
        <p:nvSpPr>
          <p:cNvPr id="27" name="Espaço Reservado para Texto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391150" y="5551487"/>
            <a:ext cx="1277937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FA4EC4-FD43-462E-8212-451EDF3682AE}" type="datetime'Se''rv''i''''ço'''''''' ''''''''da ''''''Dív''''i''d''a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Serviço da Dívida</a:t>
            </a:fld>
            <a:endParaRPr lang="pt-BR" sz="1400" b="1" dirty="0">
              <a:sym typeface="+mn-lt"/>
            </a:endParaRPr>
          </a:p>
        </p:txBody>
      </p:sp>
      <p:sp>
        <p:nvSpPr>
          <p:cNvPr id="28" name="Espaço Reservado para Texto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818187" y="4575175"/>
            <a:ext cx="422275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400" b="1" smtClean="0">
                <a:solidFill>
                  <a:schemeClr val="bg1"/>
                </a:solidFill>
                <a:sym typeface="+mn-lt"/>
              </a:rPr>
              <a:t>-</a:t>
            </a:r>
            <a:fld id="{F68A8256-50D9-4441-BB77-9A048880F615}" type="datetime'9''''''''''''''''''7'''''''''''''''''''''''''''">
              <a:rPr lang="pt-BR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97</a:t>
            </a:fld>
            <a:r>
              <a:rPr lang="pt-BR" altLang="en-US" sz="1400" b="1" smtClean="0">
                <a:solidFill>
                  <a:schemeClr val="bg1"/>
                </a:solidFill>
                <a:sym typeface="+mn-lt"/>
              </a:rPr>
              <a:t>,1</a:t>
            </a:r>
            <a:endParaRPr lang="pt-BR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" name="Espaço Reservado para Texto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224337" y="5551487"/>
            <a:ext cx="495300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CC3625-C5DF-4376-B0F5-87FC93BA7529}" type="datetime'''''''''C''''''''''''''''''A''''''''P''''''E''''''X''''''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CAPEX</a:t>
            </a:fld>
            <a:endParaRPr lang="pt-BR" sz="1400" b="1" dirty="0">
              <a:sym typeface="+mn-lt"/>
            </a:endParaRPr>
          </a:p>
        </p:txBody>
      </p:sp>
      <p:sp>
        <p:nvSpPr>
          <p:cNvPr id="22" name="Espaço Reservado para Texto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260850" y="4246562"/>
            <a:ext cx="422275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 smtClean="0">
                <a:solidFill>
                  <a:schemeClr val="bg1"/>
                </a:solidFill>
                <a:sym typeface="+mn-lt"/>
              </a:rPr>
              <a:t>-84,6</a:t>
            </a:r>
            <a:endParaRPr lang="pt-BR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" name="Espaço Reservado para Texto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681287" y="5551487"/>
            <a:ext cx="468312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116BAF-0F9A-4313-AF21-97640281BE8E}" type="datetime'''''''''PM''''''''''S''O''''''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PMSO</a:t>
            </a:fld>
            <a:endParaRPr lang="pt-BR" sz="1400" b="1" dirty="0">
              <a:sym typeface="+mn-lt"/>
            </a:endParaRPr>
          </a:p>
        </p:txBody>
      </p:sp>
      <p:sp>
        <p:nvSpPr>
          <p:cNvPr id="26" name="Espaço Reservado para Texto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659062" y="3289300"/>
            <a:ext cx="5127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400" b="1" smtClean="0">
                <a:solidFill>
                  <a:schemeClr val="bg1"/>
                </a:solidFill>
                <a:sym typeface="+mn-lt"/>
              </a:rPr>
              <a:t>-</a:t>
            </a:r>
            <a:fld id="{8875644B-51CA-41DC-AE6E-9A5FC42BF36E}" type="datetime'''4''''''''''''''''''''''''''''''''''4''''''''''''''''1'">
              <a:rPr lang="pt-BR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441</a:t>
            </a:fld>
            <a:r>
              <a:rPr lang="pt-BR" altLang="en-US" sz="1400" b="1" smtClean="0">
                <a:solidFill>
                  <a:schemeClr val="bg1"/>
                </a:solidFill>
                <a:sym typeface="+mn-lt"/>
              </a:rPr>
              <a:t>,2</a:t>
            </a:r>
            <a:endParaRPr lang="pt-BR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Espaço Reservado para Texto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01675" y="5551487"/>
            <a:ext cx="1312862" cy="212725"/>
          </a:xfrm>
          <a:prstGeom prst="rect">
            <a:avLst/>
          </a:prstGeom>
          <a:noFill/>
          <a:effectLst/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9EC6A9-9951-424B-94DF-6686ACF335E7}" type="datetime'''''P''''arce''''l''a B ''''''(A''N''''''''E''E''''''''L'''')'">
              <a:rPr lang="pt-BR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Parcela B (ANEEL)</a:t>
            </a:fld>
            <a:endParaRPr lang="pt-BR" sz="1400" b="1" dirty="0">
              <a:sym typeface="+mn-lt"/>
            </a:endParaRPr>
          </a:p>
        </p:txBody>
      </p:sp>
      <p:sp>
        <p:nvSpPr>
          <p:cNvPr id="29" name="Espaço Reservado para Texto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196975" y="2352675"/>
            <a:ext cx="322262" cy="212725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t-BR" sz="1400" dirty="0">
              <a:sym typeface="+mn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03275" y="1920875"/>
            <a:ext cx="1224136" cy="307777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algn="ctr"/>
            <a:r>
              <a:rPr lang="pt-BR" sz="1400" b="1" dirty="0" smtClean="0">
                <a:solidFill>
                  <a:schemeClr val="bg1"/>
                </a:solidFill>
                <a:latin typeface="Arial Narrow" pitchFamily="34" charset="0"/>
              </a:rPr>
              <a:t>Tarifa ANEEL</a:t>
            </a:r>
            <a:endParaRPr lang="pt-BR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314575" y="1920875"/>
            <a:ext cx="6048672" cy="30777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algn="ctr"/>
            <a:r>
              <a:rPr lang="pt-BR" sz="1400" b="1" dirty="0" smtClean="0">
                <a:solidFill>
                  <a:schemeClr val="bg1"/>
                </a:solidFill>
                <a:latin typeface="Arial Narrow" pitchFamily="34" charset="0"/>
              </a:rPr>
              <a:t>Valores CEB</a:t>
            </a:r>
            <a:endParaRPr lang="pt-BR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6" name="Título 1"/>
          <p:cNvSpPr>
            <a:spLocks noGrp="1"/>
          </p:cNvSpPr>
          <p:nvPr>
            <p:ph type="title"/>
          </p:nvPr>
        </p:nvSpPr>
        <p:spPr>
          <a:xfrm>
            <a:off x="428596" y="1052736"/>
            <a:ext cx="8258204" cy="566936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Georgia" pitchFamily="18" charset="0"/>
              </a:rPr>
              <a:t>Lucro Líquido do Exercício – R$ milhões</a:t>
            </a:r>
          </a:p>
        </p:txBody>
      </p:sp>
      <p:cxnSp>
        <p:nvCxnSpPr>
          <p:cNvPr id="147" name="Conector reto 146"/>
          <p:cNvCxnSpPr/>
          <p:nvPr/>
        </p:nvCxnSpPr>
        <p:spPr>
          <a:xfrm>
            <a:off x="0" y="1627212"/>
            <a:ext cx="6480000" cy="1588"/>
          </a:xfrm>
          <a:prstGeom prst="line">
            <a:avLst/>
          </a:prstGeom>
          <a:ln w="57150">
            <a:solidFill>
              <a:srgbClr val="F692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3" name="Espaço Reservado para Número de Slide 15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C0B6B601-1DF9-4197-8586-F15644E0079C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1403648" y="2047874"/>
          <a:ext cx="6768752" cy="40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ECONÔMICO-FINANCEIRO - 2016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ECONÔMICO-FINANCEIRO - 2016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8302215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Evolução dos Lucros/Prejuízos Acumulados</a:t>
            </a: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20272" y="1146150"/>
            <a:ext cx="199676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  <a:latin typeface="Georgia" pitchFamily="18" charset="0"/>
              </a:rPr>
              <a:t>R$ milhões</a:t>
            </a:r>
            <a:endParaRPr lang="pt-BR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1187624" y="2204864"/>
          <a:ext cx="6768752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0556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1400" b="1">
              <a:latin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700808"/>
            <a:ext cx="6480000" cy="1588"/>
          </a:xfrm>
          <a:prstGeom prst="line">
            <a:avLst/>
          </a:prstGeom>
          <a:ln w="57150">
            <a:solidFill>
              <a:srgbClr val="005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6209" y="841728"/>
            <a:ext cx="8302215" cy="80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tx1"/>
                </a:solidFill>
                <a:latin typeface="Georgia" pitchFamily="18" charset="0"/>
              </a:rPr>
              <a:t>Evolução do Patrimônio Líquido</a:t>
            </a: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20272" y="1146150"/>
            <a:ext cx="199676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  <a:latin typeface="Georgia" pitchFamily="18" charset="0"/>
              </a:rPr>
              <a:t>R$ milhões</a:t>
            </a:r>
            <a:endParaRPr lang="pt-BR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899592" y="2047874"/>
          <a:ext cx="7344816" cy="397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496" y="151463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eorgia" pitchFamily="18" charset="0"/>
              </a:rPr>
              <a:t>DESEMPENHO ECONÔMICO-FINANCEIRO - 2016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REVISION" val="300"/>
  <p:tag name="THINKCELLPRESENTATIONDONOTDELETE" val="&lt;?xml version=&quot;1.0&quot; encoding=&quot;UTF-16&quot; standalone=&quot;yes&quot;?&gt;&lt;root reqver=&quot;23045&quot;&gt;&lt;version val=&quot;2416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79502385450390100000E+000&quot;&gt;&lt;m_msothmcolidx val=&quot;0&quot;/&gt;&lt;m_rgb r=&quot;6D&quot; g=&quot;06&quot; b=&quot;01&quot;/&gt;&lt;m_nBrightness val=&quot;0&quot;/&gt;&lt;/elem&gt;&lt;elem m_fUsage=&quot;2.43900000000000010000E+000&quot;&gt;&lt;m_msothmcolidx val=&quot;0&quot;/&gt;&lt;m_rgb r=&quot;14&quot; g=&quot;5B&quot; b=&quot;00&quot;/&gt;&lt;m_nBrightness val=&quot;0&quot;/&gt;&lt;/elem&gt;&lt;elem m_fUsage=&quot;1.98476303376143240000E+000&quot;&gt;&lt;m_msothmcolidx val=&quot;0&quot;/&gt;&lt;m_rgb r=&quot;82&quot; g=&quot;09&quot; b=&quot;0C&quot;/&gt;&lt;m_nBrightness val=&quot;0&quot;/&gt;&lt;/elem&gt;&lt;elem m_fUsage=&quot;4.23318279214102310000E-001&quot;&gt;&lt;m_msothmcolidx val=&quot;0&quot;/&gt;&lt;m_rgb r=&quot;48&quot; g=&quot;00&quot; b=&quot;00&quot;/&gt;&lt;m_nBrightness val=&quot;0&quot;/&gt;&lt;/elem&gt;&lt;elem m_fUsage=&quot;7.97664430768725700000E-002&quot;&gt;&lt;m_msothmcolidx val=&quot;0&quot;/&gt;&lt;m_rgb r=&quot;DB&quot; g=&quot;E7&quot; b=&quot;05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gJ8LuXTxC3mshP6byV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WpELVPTyWAkW_pNr9F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UPxTWJT5SWvFHLqF17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kQ6UikRjup3A2.BfsW0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z5a46iSoSP0C1KNfDA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JGIGfSdO6PuYJrAWE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h8yKXITku7uWLfyrGX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FYCftBRtSFiCxkffv2X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Wh4U2CTxqoD.c2ptRd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d6CeItQd2XiSoINDwv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sZqL_oR_.ekm.YPVVI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4pGzQXSKyIxnCnbp6t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9Djx4eSnGlhIej3a2h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Mip8u5ST2avXNlGHT.I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2wKjPTHKaiedIJm3W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iSUu4rTkevFWyQGPkXw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hM9f7kS.mf_UlN.N4N8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y39ht_SCCYpeWryqzH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FZWxORTgmqIn5KXpKp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iY13v_QZqxIBHrBTFbd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8sX4EZTTy4on9FOODSx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X6ZXtzR1WiRVkO2RaJ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oQAzOWS7yNNo2GAINR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0hNFeaQhyl.rgZrJxJN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tVwsQfSRaOJXyXyK7C4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QI5bMNS9C67e2WLQ0WC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Ak4EM4R.OLNQDTt4YKl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6EaAz7Rc6knj68N4EH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m8IT1LRemy6sAIDuKZ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r_o8efRRCoMO_0AKSuu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U4HjwOT_ulcaQt2JPH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yZ6dWrR3izhewm8ClpT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t57BuOTqyiMZIgo_W31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3yaKiTQNuiAlskYFVjr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OH9QI9SWa3P1YM1.W_N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UDbivLSXila7.Ftec.B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BTpZU.TbuuLe98fYmAQ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s5WbIMStWbt9Veye29J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E89D.FROSjFyiAArOix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ypl8sYS3aINV.PgHQl_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SHKFEaR8qOqtLssign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OFK92kSTyeiHTmgAqp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fZCeSoT6G1CZUwIKsn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RFicLYR_mEbWLRb3ilL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yfFDXzSxuCxkUpeem7X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7VS4I5R7qT.m1h_Z0Gq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PB2tOmSpu84zjzc9Thv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sDloENRQ.9lvNLsf2aO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OZAHLEQH.FKpQzjmN8z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OliQFPSB6GW.Ommpbr9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lwFgGjRQOkV.AVTWTU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h3mUdRYCHMe_qHU6D6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16803</TotalTime>
  <Words>666</Words>
  <Application>Microsoft Office PowerPoint</Application>
  <PresentationFormat>Apresentação na tela (4:3)</PresentationFormat>
  <Paragraphs>182</Paragraphs>
  <Slides>28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Georgia</vt:lpstr>
      <vt:lpstr>Tema do Office</vt:lpstr>
      <vt:lpstr>1_Tema do Office</vt:lpstr>
      <vt:lpstr>Slide do think-cell</vt:lpstr>
      <vt:lpstr>CorelDRAW</vt:lpstr>
      <vt:lpstr>Planilha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Parcela B Regulatória vs. Custos CEB-D (R$ milhões)</vt:lpstr>
      <vt:lpstr>Lucro Líquido do Exercício – R$ milhões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#54399</dc:creator>
  <cp:lastModifiedBy>Mauricio Velloso</cp:lastModifiedBy>
  <cp:revision>1310</cp:revision>
  <cp:lastPrinted>2017-05-24T10:56:52Z</cp:lastPrinted>
  <dcterms:created xsi:type="dcterms:W3CDTF">2016-03-15T11:34:19Z</dcterms:created>
  <dcterms:modified xsi:type="dcterms:W3CDTF">2017-05-24T12:28:50Z</dcterms:modified>
</cp:coreProperties>
</file>